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drawings/drawing2.xml" ContentType="application/vnd.openxmlformats-officedocument.drawingml.chartshapes+xml"/>
  <Override PartName="/ppt/charts/chart3.xml" ContentType="application/vnd.openxmlformats-officedocument.drawingml.chart+xml"/>
  <Override PartName="/ppt/drawings/drawing3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419" r:id="rId3"/>
    <p:sldId id="420" r:id="rId4"/>
    <p:sldId id="408" r:id="rId5"/>
    <p:sldId id="418" r:id="rId6"/>
    <p:sldId id="398" r:id="rId7"/>
    <p:sldId id="399" r:id="rId8"/>
    <p:sldId id="422" r:id="rId9"/>
    <p:sldId id="423" r:id="rId10"/>
    <p:sldId id="400" r:id="rId11"/>
    <p:sldId id="401" r:id="rId12"/>
    <p:sldId id="373" r:id="rId13"/>
    <p:sldId id="413" r:id="rId14"/>
    <p:sldId id="417" r:id="rId15"/>
    <p:sldId id="396" r:id="rId16"/>
    <p:sldId id="395" r:id="rId17"/>
    <p:sldId id="393" r:id="rId18"/>
    <p:sldId id="394" r:id="rId19"/>
  </p:sldIdLst>
  <p:sldSz cx="9144000" cy="6858000" type="screen4x3"/>
  <p:notesSz cx="6808788" cy="99298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AEAEA"/>
    <a:srgbClr val="66FFCC"/>
    <a:srgbClr val="DDDDDD"/>
    <a:srgbClr val="CC0000"/>
    <a:srgbClr val="B30D84"/>
    <a:srgbClr val="00CC00"/>
    <a:srgbClr val="99CCFF"/>
    <a:srgbClr val="0F07B5"/>
    <a:srgbClr val="660066"/>
    <a:srgbClr val="9933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BC89EF96-8CEA-46FF-86C4-4CE0E7609802}" styleName="Светлый стиль 3 - акцент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9CF1AB2-1976-4502-BF36-3FF5EA218861}" styleName="Средний стиль 4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69012ECD-51FC-41F1-AA8D-1B2483CD663E}" styleName="Светлый стиль 2 - акцент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B301B821-A1FF-4177-AEE7-76D212191A09}" styleName="Средний стиль 1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3B4B98B0-60AC-42C2-AFA5-B58CD77FA1E5}" styleName="Светлый стиль 1 - акцент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 horzBarState="maximized">
    <p:restoredLeft sz="11494" autoAdjust="0"/>
    <p:restoredTop sz="98391" autoAdjust="0"/>
  </p:normalViewPr>
  <p:slideViewPr>
    <p:cSldViewPr snapToGrid="0">
      <p:cViewPr>
        <p:scale>
          <a:sx n="100" d="100"/>
          <a:sy n="100" d="100"/>
        </p:scale>
        <p:origin x="-108" y="-79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_____Microsoft_Excel.xlsx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package" Target="../embeddings/_____Microsoft_Excel1.xlsx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3.xml"/><Relationship Id="rId1" Type="http://schemas.openxmlformats.org/officeDocument/2006/relationships/package" Target="../embeddings/_____Microsoft_Excel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6.723536503527347E-2"/>
          <c:y val="5.3271202663178405E-2"/>
          <c:w val="0.83091008534126287"/>
          <c:h val="0.89345759467364261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Дефицит (профицит)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</c:spPr>
          <c:invertIfNegative val="0"/>
          <c:dLbls>
            <c:delete val="1"/>
          </c:dLbls>
          <c:cat>
            <c:numRef>
              <c:f>Лист1!$A$2:$A$7</c:f>
              <c:numCache>
                <c:formatCode>General</c:formatCode>
                <c:ptCount val="6"/>
                <c:pt idx="0">
                  <c:v>2026</c:v>
                </c:pt>
                <c:pt idx="1">
                  <c:v>2025</c:v>
                </c:pt>
                <c:pt idx="2">
                  <c:v>2024</c:v>
                </c:pt>
                <c:pt idx="3">
                  <c:v>2023</c:v>
                </c:pt>
                <c:pt idx="4">
                  <c:v>2022</c:v>
                </c:pt>
                <c:pt idx="5">
                  <c:v>2021</c:v>
                </c:pt>
              </c:numCache>
            </c:numRef>
          </c:cat>
          <c:val>
            <c:numRef>
              <c:f>Лист1!$B$2:$B$7</c:f>
              <c:numCache>
                <c:formatCode>#\ ##0.0</c:formatCode>
                <c:ptCount val="6"/>
                <c:pt idx="0">
                  <c:v>0</c:v>
                </c:pt>
                <c:pt idx="1">
                  <c:v>0</c:v>
                </c:pt>
                <c:pt idx="2">
                  <c:v>41776</c:v>
                </c:pt>
                <c:pt idx="3">
                  <c:v>-41546.9</c:v>
                </c:pt>
                <c:pt idx="4">
                  <c:v>-110934.3</c:v>
                </c:pt>
                <c:pt idx="5">
                  <c:v>-36740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64D-460E-9333-BD18D8120119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Расходы</c:v>
                </c:pt>
              </c:strCache>
            </c:strRef>
          </c:tx>
          <c:spPr>
            <a:solidFill>
              <a:schemeClr val="accent6"/>
            </a:solidFill>
          </c:spPr>
          <c:invertIfNegative val="0"/>
          <c:dLbls>
            <c:dLbl>
              <c:idx val="0"/>
              <c:layout>
                <c:manualLayout>
                  <c:x val="0"/>
                  <c:y val="1.4870933180330555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1-164D-460E-9333-BD18D8120119}"/>
                </c:ext>
              </c:extLst>
            </c:dLbl>
            <c:dLbl>
              <c:idx val="1"/>
              <c:layout>
                <c:manualLayout>
                  <c:x val="0"/>
                  <c:y val="9.9139554535537227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2-164D-460E-9333-BD18D8120119}"/>
                </c:ext>
              </c:extLst>
            </c:dLbl>
            <c:dLbl>
              <c:idx val="2"/>
              <c:layout>
                <c:manualLayout>
                  <c:x val="8.5009249619690564E-17"/>
                  <c:y val="9.9139554535537227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3-164D-460E-9333-BD18D8120119}"/>
                </c:ext>
              </c:extLst>
            </c:dLbl>
            <c:dLbl>
              <c:idx val="3"/>
              <c:layout>
                <c:manualLayout>
                  <c:x val="0"/>
                  <c:y val="1.4870933180330555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4-164D-460E-9333-BD18D8120119}"/>
                </c:ext>
              </c:extLst>
            </c:dLbl>
            <c:dLbl>
              <c:idx val="4"/>
              <c:layout>
                <c:manualLayout>
                  <c:x val="8.5009249619690564E-17"/>
                  <c:y val="9.9139554535537227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5-164D-460E-9333-BD18D8120119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900" b="1">
                    <a:solidFill>
                      <a:schemeClr val="accent5">
                        <a:lumMod val="50000"/>
                      </a:schemeClr>
                    </a:solidFill>
                    <a:latin typeface="Arial" pitchFamily="34" charset="0"/>
                    <a:cs typeface="Arial" pitchFamily="34" charset="0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numRef>
              <c:f>Лист1!$A$2:$A$7</c:f>
              <c:numCache>
                <c:formatCode>General</c:formatCode>
                <c:ptCount val="6"/>
                <c:pt idx="0">
                  <c:v>2026</c:v>
                </c:pt>
                <c:pt idx="1">
                  <c:v>2025</c:v>
                </c:pt>
                <c:pt idx="2">
                  <c:v>2024</c:v>
                </c:pt>
                <c:pt idx="3">
                  <c:v>2023</c:v>
                </c:pt>
                <c:pt idx="4">
                  <c:v>2022</c:v>
                </c:pt>
                <c:pt idx="5">
                  <c:v>2021</c:v>
                </c:pt>
              </c:numCache>
            </c:numRef>
          </c:cat>
          <c:val>
            <c:numRef>
              <c:f>Лист1!$C$2:$C$7</c:f>
              <c:numCache>
                <c:formatCode>#\ ##0.0</c:formatCode>
                <c:ptCount val="6"/>
                <c:pt idx="0">
                  <c:v>467631.6</c:v>
                </c:pt>
                <c:pt idx="1">
                  <c:v>475015</c:v>
                </c:pt>
                <c:pt idx="2">
                  <c:v>577589.1</c:v>
                </c:pt>
                <c:pt idx="3">
                  <c:v>666845.19999999995</c:v>
                </c:pt>
                <c:pt idx="4">
                  <c:v>819918.3</c:v>
                </c:pt>
                <c:pt idx="5">
                  <c:v>651771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164D-460E-9333-BD18D8120119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Доходы</c:v>
                </c:pt>
              </c:strCache>
            </c:strRef>
          </c:tx>
          <c:spPr>
            <a:solidFill>
              <a:schemeClr val="accent3"/>
            </a:solidFill>
          </c:spPr>
          <c:invertIfNegative val="0"/>
          <c:dLbls>
            <c:dLbl>
              <c:idx val="0"/>
              <c:layout>
                <c:manualLayout>
                  <c:x val="0"/>
                  <c:y val="-9.9139554535536377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7-164D-460E-9333-BD18D8120119}"/>
                </c:ext>
              </c:extLst>
            </c:dLbl>
            <c:dLbl>
              <c:idx val="1"/>
              <c:layout>
                <c:manualLayout>
                  <c:x val="-8.5009249619690564E-17"/>
                  <c:y val="-4.9569777267768631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8-164D-460E-9333-BD18D8120119}"/>
                </c:ext>
              </c:extLst>
            </c:dLbl>
            <c:dLbl>
              <c:idx val="2"/>
              <c:layout>
                <c:manualLayout>
                  <c:x val="-2.3184608632852827E-3"/>
                  <c:y val="-4.9569777267768631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9-164D-460E-9333-BD18D8120119}"/>
                </c:ext>
              </c:extLst>
            </c:dLbl>
            <c:dLbl>
              <c:idx val="3"/>
              <c:layout>
                <c:manualLayout>
                  <c:x val="-8.5009249619690564E-17"/>
                  <c:y val="-4.9569777267768631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A-164D-460E-9333-BD18D8120119}"/>
                </c:ext>
              </c:extLst>
            </c:dLbl>
            <c:dLbl>
              <c:idx val="4"/>
              <c:layout>
                <c:manualLayout>
                  <c:x val="2.3184608632852827E-3"/>
                  <c:y val="-9.9139554535537227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B-164D-460E-9333-BD18D8120119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900" b="1">
                    <a:solidFill>
                      <a:schemeClr val="accent5">
                        <a:lumMod val="50000"/>
                      </a:schemeClr>
                    </a:solidFill>
                    <a:latin typeface="Arial" pitchFamily="34" charset="0"/>
                    <a:cs typeface="Arial" pitchFamily="34" charset="0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numRef>
              <c:f>Лист1!$A$2:$A$7</c:f>
              <c:numCache>
                <c:formatCode>General</c:formatCode>
                <c:ptCount val="6"/>
                <c:pt idx="0">
                  <c:v>2026</c:v>
                </c:pt>
                <c:pt idx="1">
                  <c:v>2025</c:v>
                </c:pt>
                <c:pt idx="2">
                  <c:v>2024</c:v>
                </c:pt>
                <c:pt idx="3">
                  <c:v>2023</c:v>
                </c:pt>
                <c:pt idx="4">
                  <c:v>2022</c:v>
                </c:pt>
                <c:pt idx="5">
                  <c:v>2021</c:v>
                </c:pt>
              </c:numCache>
            </c:numRef>
          </c:cat>
          <c:val>
            <c:numRef>
              <c:f>Лист1!$D$2:$D$7</c:f>
              <c:numCache>
                <c:formatCode>#\ ##0.0</c:formatCode>
                <c:ptCount val="6"/>
                <c:pt idx="0">
                  <c:v>467631.6</c:v>
                </c:pt>
                <c:pt idx="1">
                  <c:v>475015</c:v>
                </c:pt>
                <c:pt idx="2">
                  <c:v>535813.1</c:v>
                </c:pt>
                <c:pt idx="3">
                  <c:v>625298.30000000005</c:v>
                </c:pt>
                <c:pt idx="4">
                  <c:v>708984</c:v>
                </c:pt>
                <c:pt idx="5">
                  <c:v>615031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C-164D-460E-9333-BD18D8120119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axId val="123908480"/>
        <c:axId val="123910016"/>
      </c:barChart>
      <c:catAx>
        <c:axId val="123908480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000" b="1">
                <a:solidFill>
                  <a:schemeClr val="accent5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pPr>
            <a:endParaRPr lang="ru-RU"/>
          </a:p>
        </c:txPr>
        <c:crossAx val="123910016"/>
        <c:crosses val="autoZero"/>
        <c:auto val="1"/>
        <c:lblAlgn val="ctr"/>
        <c:lblOffset val="900"/>
        <c:noMultiLvlLbl val="0"/>
      </c:catAx>
      <c:valAx>
        <c:axId val="123910016"/>
        <c:scaling>
          <c:orientation val="minMax"/>
        </c:scaling>
        <c:delete val="1"/>
        <c:axPos val="b"/>
        <c:numFmt formatCode="#\ ##0.0" sourceLinked="1"/>
        <c:majorTickMark val="out"/>
        <c:minorTickMark val="none"/>
        <c:tickLblPos val="none"/>
        <c:crossAx val="123908480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78185857315711571"/>
          <c:y val="0.56890569837766314"/>
          <c:w val="0.18085236114245096"/>
          <c:h val="0.40597491457019691"/>
        </c:manualLayout>
      </c:layout>
      <c:overlay val="0"/>
      <c:txPr>
        <a:bodyPr/>
        <a:lstStyle/>
        <a:p>
          <a:pPr>
            <a:defRPr sz="900" b="1">
              <a:solidFill>
                <a:schemeClr val="accent5">
                  <a:lumMod val="50000"/>
                </a:schemeClr>
              </a:solidFill>
              <a:latin typeface="Arial" pitchFamily="34" charset="0"/>
              <a:cs typeface="Arial" pitchFamily="34" charset="0"/>
            </a:defRPr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>
          <a:latin typeface="Times New Roman" pitchFamily="18" charset="0"/>
          <a:cs typeface="Times New Roman" pitchFamily="18" charset="0"/>
        </a:defRPr>
      </a:pPr>
      <a:endParaRPr lang="ru-RU"/>
    </a:p>
  </c:txPr>
  <c:externalData r:id="rId1">
    <c:autoUpdate val="0"/>
  </c:externalData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autoTitleDeleted val="1"/>
    <c:plotArea>
      <c:layout>
        <c:manualLayout>
          <c:layoutTarget val="inner"/>
          <c:xMode val="edge"/>
          <c:yMode val="edge"/>
          <c:x val="0.30225802905951948"/>
          <c:y val="9.0819053444027825E-2"/>
          <c:w val="0.40347890932016506"/>
          <c:h val="0.74897932633741116"/>
        </c:manualLayout>
      </c:layout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2024</c:v>
                </c:pt>
              </c:strCache>
            </c:strRef>
          </c:tx>
          <c:spPr>
            <a:ln>
              <a:solidFill>
                <a:prstClr val="white">
                  <a:alpha val="0"/>
                </a:prstClr>
              </a:solidFill>
            </a:ln>
          </c:spPr>
          <c:dPt>
            <c:idx val="0"/>
            <c:bubble3D val="0"/>
            <c:spPr>
              <a:solidFill>
                <a:schemeClr val="tx2">
                  <a:lumMod val="60000"/>
                  <a:lumOff val="40000"/>
                </a:schemeClr>
              </a:solidFill>
              <a:ln>
                <a:solidFill>
                  <a:prstClr val="white">
                    <a:alpha val="0"/>
                  </a:prstClr>
                </a:solidFill>
              </a:ln>
            </c:spPr>
            <c:extLst>
              <c:ext xmlns:c16="http://schemas.microsoft.com/office/drawing/2014/chart" uri="{C3380CC4-5D6E-409C-BE32-E72D297353CC}">
                <c16:uniqueId val="{00000000-2BDF-41FB-9C6F-428A0A477CD8}"/>
              </c:ext>
            </c:extLst>
          </c:dPt>
          <c:dPt>
            <c:idx val="1"/>
            <c:bubble3D val="0"/>
            <c:spPr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prstClr val="white">
                    <a:alpha val="0"/>
                  </a:prstClr>
                </a:solidFill>
              </a:ln>
            </c:spPr>
            <c:extLst>
              <c:ext xmlns:c16="http://schemas.microsoft.com/office/drawing/2014/chart" uri="{C3380CC4-5D6E-409C-BE32-E72D297353CC}">
                <c16:uniqueId val="{00000001-2BDF-41FB-9C6F-428A0A477CD8}"/>
              </c:ext>
            </c:extLst>
          </c:dPt>
          <c:dPt>
            <c:idx val="2"/>
            <c:bubble3D val="0"/>
            <c:spPr>
              <a:solidFill>
                <a:srgbClr val="9BBB59"/>
              </a:solidFill>
              <a:ln>
                <a:solidFill>
                  <a:prstClr val="white">
                    <a:alpha val="0"/>
                  </a:prstClr>
                </a:solidFill>
              </a:ln>
            </c:spPr>
            <c:extLst>
              <c:ext xmlns:c16="http://schemas.microsoft.com/office/drawing/2014/chart" uri="{C3380CC4-5D6E-409C-BE32-E72D297353CC}">
                <c16:uniqueId val="{00000002-2BDF-41FB-9C6F-428A0A477CD8}"/>
              </c:ext>
            </c:extLst>
          </c:dPt>
          <c:dPt>
            <c:idx val="3"/>
            <c:bubble3D val="0"/>
            <c:spPr>
              <a:solidFill>
                <a:schemeClr val="accent6"/>
              </a:solidFill>
              <a:ln>
                <a:solidFill>
                  <a:prstClr val="white">
                    <a:alpha val="0"/>
                  </a:prstClr>
                </a:solidFill>
              </a:ln>
            </c:spPr>
            <c:extLst>
              <c:ext xmlns:c16="http://schemas.microsoft.com/office/drawing/2014/chart" uri="{C3380CC4-5D6E-409C-BE32-E72D297353CC}">
                <c16:uniqueId val="{00000003-2BDF-41FB-9C6F-428A0A477CD8}"/>
              </c:ext>
            </c:extLst>
          </c:dPt>
          <c:dPt>
            <c:idx val="5"/>
            <c:bubble3D val="0"/>
            <c:spPr>
              <a:solidFill>
                <a:srgbClr val="996633"/>
              </a:solidFill>
              <a:ln>
                <a:solidFill>
                  <a:prstClr val="white">
                    <a:alpha val="0"/>
                  </a:prstClr>
                </a:solidFill>
              </a:ln>
            </c:spPr>
            <c:extLst>
              <c:ext xmlns:c16="http://schemas.microsoft.com/office/drawing/2014/chart" uri="{C3380CC4-5D6E-409C-BE32-E72D297353CC}">
                <c16:uniqueId val="{00000004-2BDF-41FB-9C6F-428A0A477CD8}"/>
              </c:ext>
            </c:extLst>
          </c:dPt>
          <c:dPt>
            <c:idx val="6"/>
            <c:bubble3D val="0"/>
            <c:spPr>
              <a:solidFill>
                <a:schemeClr val="bg1">
                  <a:lumMod val="65000"/>
                </a:schemeClr>
              </a:solidFill>
              <a:ln>
                <a:solidFill>
                  <a:prstClr val="white">
                    <a:alpha val="0"/>
                  </a:prstClr>
                </a:solidFill>
              </a:ln>
            </c:spPr>
            <c:extLst>
              <c:ext xmlns:c16="http://schemas.microsoft.com/office/drawing/2014/chart" uri="{C3380CC4-5D6E-409C-BE32-E72D297353CC}">
                <c16:uniqueId val="{00000005-2BDF-41FB-9C6F-428A0A477CD8}"/>
              </c:ext>
            </c:extLst>
          </c:dPt>
          <c:dLbls>
            <c:dLbl>
              <c:idx val="4"/>
              <c:spPr/>
              <c:txPr>
                <a:bodyPr/>
                <a:lstStyle/>
                <a:p>
                  <a:pPr>
                    <a:defRPr sz="800" b="1">
                      <a:solidFill>
                        <a:schemeClr val="bg1"/>
                      </a:solidFill>
                      <a:latin typeface="Arial" pitchFamily="34" charset="0"/>
                      <a:cs typeface="Arial" pitchFamily="34" charset="0"/>
                    </a:defRPr>
                  </a:pPr>
                  <a:endParaRPr lang="ru-RU"/>
                </a:p>
              </c:txPr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6-2BDF-41FB-9C6F-428A0A477CD8}"/>
                </c:ext>
              </c:extLst>
            </c:dLbl>
            <c:dLbl>
              <c:idx val="5"/>
              <c:layout>
                <c:manualLayout>
                  <c:x val="5.1805049004480268E-17"/>
                  <c:y val="-2.0671218892257256E-2"/>
                </c:manualLayout>
              </c:layout>
              <c:spPr/>
              <c:txPr>
                <a:bodyPr/>
                <a:lstStyle/>
                <a:p>
                  <a:pPr>
                    <a:defRPr sz="800" b="1">
                      <a:solidFill>
                        <a:schemeClr val="bg1"/>
                      </a:solidFill>
                      <a:latin typeface="Arial" pitchFamily="34" charset="0"/>
                      <a:cs typeface="Arial" pitchFamily="34" charset="0"/>
                    </a:defRPr>
                  </a:pPr>
                  <a:endParaRPr lang="ru-RU"/>
                </a:p>
              </c:txPr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4-2BDF-41FB-9C6F-428A0A477CD8}"/>
                </c:ext>
              </c:extLst>
            </c:dLbl>
            <c:dLbl>
              <c:idx val="6"/>
              <c:layout>
                <c:manualLayout>
                  <c:x val="1.1803900086374887E-2"/>
                  <c:y val="-5.0372402600539039E-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5-2BDF-41FB-9C6F-428A0A477CD8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800" b="1">
                    <a:solidFill>
                      <a:schemeClr val="accent5">
                        <a:lumMod val="50000"/>
                      </a:schemeClr>
                    </a:solidFill>
                    <a:latin typeface="Arial" pitchFamily="34" charset="0"/>
                    <a:cs typeface="Arial" pitchFamily="34" charset="0"/>
                  </a:defRPr>
                </a:pPr>
                <a:endParaRPr lang="ru-RU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Лист1!$A$2:$A$8</c:f>
              <c:strCache>
                <c:ptCount val="7"/>
                <c:pt idx="0">
                  <c:v>налог на прибыль организаций</c:v>
                </c:pt>
                <c:pt idx="1">
                  <c:v>налог на доходы физических лиц</c:v>
                </c:pt>
                <c:pt idx="2">
                  <c:v>акцизы</c:v>
                </c:pt>
                <c:pt idx="3">
                  <c:v>налоги на совокупный доход</c:v>
                </c:pt>
                <c:pt idx="4">
                  <c:v>налоги на имущество </c:v>
                </c:pt>
                <c:pt idx="5">
                  <c:v>прочие налоговые доходы</c:v>
                </c:pt>
                <c:pt idx="6">
                  <c:v>неналоговые доходы</c:v>
                </c:pt>
              </c:strCache>
            </c:strRef>
          </c:cat>
          <c:val>
            <c:numRef>
              <c:f>Лист1!$B$2:$B$8</c:f>
              <c:numCache>
                <c:formatCode>#\ ##0.0</c:formatCode>
                <c:ptCount val="7"/>
                <c:pt idx="1">
                  <c:v>129264</c:v>
                </c:pt>
                <c:pt idx="2">
                  <c:v>12414.9</c:v>
                </c:pt>
                <c:pt idx="3">
                  <c:v>7429.4</c:v>
                </c:pt>
                <c:pt idx="5">
                  <c:v>344.4</c:v>
                </c:pt>
                <c:pt idx="6">
                  <c:v>23715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2BDF-41FB-9C6F-428A0A477CD8}"/>
            </c:ext>
          </c:extLst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0"/>
        </c:dLbls>
        <c:firstSliceAng val="0"/>
        <c:holeSize val="50"/>
      </c:doughnutChart>
    </c:plotArea>
    <c:legend>
      <c:legendPos val="b"/>
      <c:layout>
        <c:manualLayout>
          <c:xMode val="edge"/>
          <c:yMode val="edge"/>
          <c:x val="0"/>
          <c:y val="0.79183780366714762"/>
          <c:w val="0.99374452312850803"/>
          <c:h val="0.18408902146335221"/>
        </c:manualLayout>
      </c:layout>
      <c:overlay val="0"/>
      <c:txPr>
        <a:bodyPr/>
        <a:lstStyle/>
        <a:p>
          <a:pPr>
            <a:defRPr sz="900" b="1">
              <a:solidFill>
                <a:schemeClr val="accent5">
                  <a:lumMod val="50000"/>
                </a:schemeClr>
              </a:solidFill>
              <a:latin typeface="Arial" pitchFamily="34" charset="0"/>
              <a:cs typeface="Arial" pitchFamily="34" charset="0"/>
            </a:defRPr>
          </a:pPr>
          <a:endParaRPr lang="ru-RU"/>
        </a:p>
      </c:txPr>
    </c:legend>
    <c:plotVisOnly val="1"/>
    <c:dispBlanksAs val="gap"/>
    <c:showDLblsOverMax val="0"/>
  </c:chart>
  <c:spPr>
    <a:ln w="25400">
      <a:noFill/>
      <a:prstDash val="sysDot"/>
    </a:ln>
  </c:spPr>
  <c:txPr>
    <a:bodyPr/>
    <a:lstStyle/>
    <a:p>
      <a:pPr>
        <a:defRPr sz="1800">
          <a:latin typeface="Times New Roman" pitchFamily="18" charset="0"/>
          <a:cs typeface="Times New Roman" pitchFamily="18" charset="0"/>
        </a:defRPr>
      </a:pPr>
      <a:endParaRPr lang="ru-RU"/>
    </a:p>
  </c:txPr>
  <c:externalData r:id="rId1">
    <c:autoUpdate val="0"/>
  </c:externalData>
  <c:userShapes r:id="rId2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autoTitleDeleted val="1"/>
    <c:plotArea>
      <c:layout>
        <c:manualLayout>
          <c:layoutTarget val="inner"/>
          <c:xMode val="edge"/>
          <c:yMode val="edge"/>
          <c:x val="0.3168910534925678"/>
          <c:y val="0.11664328322409102"/>
          <c:w val="0.438119492093484"/>
          <c:h val="0.34322715012668725"/>
        </c:manualLayout>
      </c:layout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ln>
              <a:solidFill>
                <a:prstClr val="white">
                  <a:alpha val="0"/>
                </a:prstClr>
              </a:solidFill>
            </a:ln>
          </c:spPr>
          <c:dPt>
            <c:idx val="0"/>
            <c:bubble3D val="0"/>
            <c:spPr>
              <a:solidFill>
                <a:schemeClr val="tx2">
                  <a:lumMod val="60000"/>
                  <a:lumOff val="40000"/>
                </a:schemeClr>
              </a:solidFill>
              <a:ln>
                <a:solidFill>
                  <a:prstClr val="white">
                    <a:alpha val="0"/>
                  </a:prstClr>
                </a:solidFill>
              </a:ln>
            </c:spPr>
            <c:extLst>
              <c:ext xmlns:c16="http://schemas.microsoft.com/office/drawing/2014/chart" uri="{C3380CC4-5D6E-409C-BE32-E72D297353CC}">
                <c16:uniqueId val="{00000000-BE5E-4667-8751-EC5BAF5A92DF}"/>
              </c:ext>
            </c:extLst>
          </c:dPt>
          <c:dPt>
            <c:idx val="1"/>
            <c:bubble3D val="0"/>
            <c:spPr>
              <a:solidFill>
                <a:schemeClr val="accent6"/>
              </a:solidFill>
              <a:ln>
                <a:solidFill>
                  <a:prstClr val="white">
                    <a:alpha val="0"/>
                  </a:prstClr>
                </a:solidFill>
              </a:ln>
            </c:spPr>
            <c:extLst>
              <c:ext xmlns:c16="http://schemas.microsoft.com/office/drawing/2014/chart" uri="{C3380CC4-5D6E-409C-BE32-E72D297353CC}">
                <c16:uniqueId val="{00000001-BE5E-4667-8751-EC5BAF5A92DF}"/>
              </c:ext>
            </c:extLst>
          </c:dPt>
          <c:dPt>
            <c:idx val="2"/>
            <c:bubble3D val="0"/>
            <c:spPr>
              <a:solidFill>
                <a:schemeClr val="bg1">
                  <a:lumMod val="65000"/>
                </a:schemeClr>
              </a:solidFill>
              <a:ln>
                <a:solidFill>
                  <a:prstClr val="white">
                    <a:alpha val="0"/>
                  </a:prstClr>
                </a:solidFill>
              </a:ln>
            </c:spPr>
            <c:extLst>
              <c:ext xmlns:c16="http://schemas.microsoft.com/office/drawing/2014/chart" uri="{C3380CC4-5D6E-409C-BE32-E72D297353CC}">
                <c16:uniqueId val="{00000002-BE5E-4667-8751-EC5BAF5A92DF}"/>
              </c:ext>
            </c:extLst>
          </c:dPt>
          <c:dLbls>
            <c:dLbl>
              <c:idx val="6"/>
              <c:layout>
                <c:manualLayout>
                  <c:x val="6.1524341869430331E-3"/>
                  <c:y val="-4.2193451654147611E-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BE5E-4667-8751-EC5BAF5A92DF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800" b="1">
                    <a:solidFill>
                      <a:schemeClr val="accent5">
                        <a:lumMod val="50000"/>
                      </a:schemeClr>
                    </a:solidFill>
                    <a:latin typeface="Arial" pitchFamily="34" charset="0"/>
                    <a:cs typeface="Arial" pitchFamily="34" charset="0"/>
                  </a:defRPr>
                </a:pPr>
                <a:endParaRPr lang="ru-RU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Лист1!$A$2:$A$5</c:f>
              <c:strCache>
                <c:ptCount val="4"/>
                <c:pt idx="0">
                  <c:v>дотации - межбюджетные трансферты, предоставляемые 
на безвозмездной и безвозвратной основе без установления направлений их использования</c:v>
                </c:pt>
                <c:pt idx="1">
                  <c:v>субсидии - межбюджетные трансферты, предоставляемые 
на безвозмездной и безвозвратной основе в целях софинансирования расходных обязательств</c:v>
                </c:pt>
                <c:pt idx="2">
                  <c:v>субвенции - межбюджетные трансферты, предоставляемые 
на безвозмездной и безвозвратной основе для финансового обеспечения переданных расходных обязательств РФ</c:v>
                </c:pt>
                <c:pt idx="3">
                  <c:v>иные МБТ - межбюджетные трансферты, предоставляемые 
на безвозмездной и безвозвратной основе и имеющие целевое назначение</c:v>
                </c:pt>
              </c:strCache>
            </c:strRef>
          </c:cat>
          <c:val>
            <c:numRef>
              <c:f>Лист1!$B$2:$B$5</c:f>
              <c:numCache>
                <c:formatCode>#\ ##0.0</c:formatCode>
                <c:ptCount val="4"/>
                <c:pt idx="0">
                  <c:v>1316</c:v>
                </c:pt>
                <c:pt idx="1">
                  <c:v>28631.599999999999</c:v>
                </c:pt>
                <c:pt idx="2">
                  <c:v>319992.3</c:v>
                </c:pt>
                <c:pt idx="3">
                  <c:v>3133.8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BE5E-4667-8751-EC5BAF5A92DF}"/>
            </c:ext>
          </c:extLst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0"/>
        </c:dLbls>
        <c:firstSliceAng val="0"/>
        <c:holeSize val="50"/>
      </c:doughnutChart>
    </c:plotArea>
    <c:legend>
      <c:legendPos val="b"/>
      <c:layout>
        <c:manualLayout>
          <c:xMode val="edge"/>
          <c:yMode val="edge"/>
          <c:x val="5.2462443780172702E-2"/>
          <c:y val="0.52476914674800401"/>
          <c:w val="0.89507511243965465"/>
          <c:h val="0.40512504280336326"/>
        </c:manualLayout>
      </c:layout>
      <c:overlay val="0"/>
      <c:txPr>
        <a:bodyPr/>
        <a:lstStyle/>
        <a:p>
          <a:pPr algn="just">
            <a:defRPr sz="900" b="1">
              <a:solidFill>
                <a:schemeClr val="accent5">
                  <a:lumMod val="50000"/>
                </a:schemeClr>
              </a:solidFill>
              <a:latin typeface="Arial" pitchFamily="34" charset="0"/>
              <a:cs typeface="Arial" pitchFamily="34" charset="0"/>
            </a:defRPr>
          </a:pPr>
          <a:endParaRPr lang="ru-RU"/>
        </a:p>
      </c:txPr>
    </c:legend>
    <c:plotVisOnly val="1"/>
    <c:dispBlanksAs val="gap"/>
    <c:showDLblsOverMax val="0"/>
  </c:chart>
  <c:spPr>
    <a:ln w="25400">
      <a:noFill/>
      <a:prstDash val="sysDot"/>
    </a:ln>
  </c:spPr>
  <c:txPr>
    <a:bodyPr/>
    <a:lstStyle/>
    <a:p>
      <a:pPr>
        <a:defRPr sz="1800">
          <a:latin typeface="Times New Roman" pitchFamily="18" charset="0"/>
          <a:cs typeface="Times New Roman" pitchFamily="18" charset="0"/>
        </a:defRPr>
      </a:pPr>
      <a:endParaRPr lang="ru-RU"/>
    </a:p>
  </c:txPr>
  <c:externalData r:id="rId1">
    <c:autoUpdate val="0"/>
  </c:externalData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0.06929</cdr:x>
      <cdr:y>0</cdr:y>
    </cdr:from>
    <cdr:to>
      <cdr:x>0.24252</cdr:x>
      <cdr:y>0.09916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379561" y="0"/>
          <a:ext cx="948907" cy="26005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pPr algn="r"/>
          <a:r>
            <a:rPr lang="ru-RU" sz="1000" dirty="0" smtClean="0">
              <a:solidFill>
                <a:schemeClr val="accent5">
                  <a:lumMod val="50000"/>
                </a:schemeClr>
              </a:solidFill>
              <a:latin typeface="Arial" pitchFamily="34" charset="0"/>
              <a:cs typeface="Arial" pitchFamily="34" charset="0"/>
            </a:rPr>
            <a:t>тыс. рублей</a:t>
          </a:r>
          <a:endParaRPr lang="ru-RU" sz="1000" dirty="0">
            <a:solidFill>
              <a:schemeClr val="accent5">
                <a:lumMod val="50000"/>
              </a:schemeClr>
            </a:solidFill>
            <a:latin typeface="Arial" pitchFamily="34" charset="0"/>
            <a:cs typeface="Arial" pitchFamily="34" charset="0"/>
          </a:endParaRPr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0.40499</cdr:x>
      <cdr:y>0.37591</cdr:y>
    </cdr:from>
    <cdr:to>
      <cdr:x>0.61036</cdr:x>
      <cdr:y>0.54806</cdr:y>
    </cdr:to>
    <cdr:sp macro="" textlink="">
      <cdr:nvSpPr>
        <cdr:cNvPr id="5" name="TextBox 1"/>
        <cdr:cNvSpPr txBox="1"/>
      </cdr:nvSpPr>
      <cdr:spPr>
        <a:xfrm xmlns:a="http://schemas.openxmlformats.org/drawingml/2006/main">
          <a:off x="1820174" y="1164150"/>
          <a:ext cx="923025" cy="53312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 anchor="ctr"/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pPr algn="ctr"/>
          <a:endParaRPr lang="ru-RU" sz="800" b="1" dirty="0">
            <a:solidFill>
              <a:schemeClr val="accent5">
                <a:lumMod val="50000"/>
              </a:schemeClr>
            </a:solidFill>
            <a:latin typeface="Arial" pitchFamily="34" charset="0"/>
            <a:cs typeface="Arial" pitchFamily="34" charset="0"/>
          </a:endParaRPr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0.43344</cdr:x>
      <cdr:y>0.23497</cdr:y>
    </cdr:from>
    <cdr:to>
      <cdr:x>0.63836</cdr:x>
      <cdr:y>0.33789</cdr:y>
    </cdr:to>
    <cdr:sp macro="" textlink="">
      <cdr:nvSpPr>
        <cdr:cNvPr id="4" name="TextBox 1"/>
        <cdr:cNvSpPr txBox="1"/>
      </cdr:nvSpPr>
      <cdr:spPr>
        <a:xfrm xmlns:a="http://schemas.openxmlformats.org/drawingml/2006/main">
          <a:off x="1861055" y="1319544"/>
          <a:ext cx="879894" cy="57797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 anchor="ctr"/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pPr algn="ctr"/>
          <a:endParaRPr lang="ru-RU" sz="800" b="1" dirty="0">
            <a:solidFill>
              <a:schemeClr val="accent5">
                <a:lumMod val="50000"/>
              </a:schemeClr>
            </a:solidFill>
            <a:latin typeface="Arial" pitchFamily="34" charset="0"/>
            <a:cs typeface="Arial" pitchFamily="34" charset="0"/>
          </a:endParaRPr>
        </a:p>
      </cdr:txBody>
    </cdr:sp>
  </cdr:relSizeAnchor>
</c:userShap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08.02.2024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08.02.2024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08.02.2024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74857"/>
            <a:ext cx="8229600" cy="114233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5" y="1600878"/>
            <a:ext cx="4050443" cy="45250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36360" y="1600878"/>
            <a:ext cx="4050445" cy="45250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8D20C8-49F0-415A-89FB-DC5E6C6C699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5000"/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74857"/>
            <a:ext cx="8229600" cy="114233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1" y="1600877"/>
            <a:ext cx="8229600" cy="4525073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CFD71F-D48A-4708-A4C2-C473B4D8E08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5000"/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08.02.2024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5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08.02.2024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08.02.2024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2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2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08.02.2024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08.02.2024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08.02.2024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2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1" y="273052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08.02.2024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08.02.2024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08.02.2024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1" r:id="rId12"/>
    <p:sldLayoutId id="2147483662" r:id="rId1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eg"/><Relationship Id="rId3" Type="http://schemas.openxmlformats.org/officeDocument/2006/relationships/image" Target="../media/image14.jpeg"/><Relationship Id="rId7" Type="http://schemas.openxmlformats.org/officeDocument/2006/relationships/image" Target="../media/image18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hyperlink" Target="http://solnr.rkursk.ru/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Прямая соединительная линия 5"/>
          <p:cNvCxnSpPr/>
          <p:nvPr/>
        </p:nvCxnSpPr>
        <p:spPr>
          <a:xfrm>
            <a:off x="8892480" y="0"/>
            <a:ext cx="0" cy="6858000"/>
          </a:xfrm>
          <a:prstGeom prst="line">
            <a:avLst/>
          </a:prstGeom>
          <a:ln w="57150">
            <a:solidFill>
              <a:srgbClr val="0070C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8964488" y="0"/>
            <a:ext cx="0" cy="6858000"/>
          </a:xfrm>
          <a:prstGeom prst="line">
            <a:avLst/>
          </a:prstGeom>
          <a:ln w="38100">
            <a:solidFill>
              <a:srgbClr val="0070C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9036496" y="0"/>
            <a:ext cx="0" cy="6858000"/>
          </a:xfrm>
          <a:prstGeom prst="line">
            <a:avLst/>
          </a:prstGeom>
          <a:ln w="28575">
            <a:solidFill>
              <a:srgbClr val="0070C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>
            <a:off x="9116888" y="0"/>
            <a:ext cx="0" cy="6858000"/>
          </a:xfrm>
          <a:prstGeom prst="line">
            <a:avLst/>
          </a:prstGeom>
          <a:ln w="19050">
            <a:solidFill>
              <a:srgbClr val="0070C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2" name="Прямоугольник 11"/>
          <p:cNvSpPr/>
          <p:nvPr/>
        </p:nvSpPr>
        <p:spPr>
          <a:xfrm>
            <a:off x="0" y="910988"/>
            <a:ext cx="9144000" cy="66172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3700" b="1" cap="all" dirty="0" smtClean="0">
                <a:ln w="0"/>
                <a:solidFill>
                  <a:srgbClr val="660066"/>
                </a:solidFill>
                <a:effectLst/>
                <a:latin typeface="Arial" pitchFamily="34" charset="0"/>
                <a:cs typeface="Arial" pitchFamily="34" charset="0"/>
              </a:rPr>
              <a:t>Бюджет для граждан</a:t>
            </a:r>
            <a:endParaRPr lang="ru-RU" sz="3700" b="1" cap="all" dirty="0">
              <a:ln w="0"/>
              <a:solidFill>
                <a:srgbClr val="660066"/>
              </a:solidFill>
              <a:effectLst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46102" y="4774019"/>
            <a:ext cx="79629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50838" lvl="0" indent="-350838" algn="ctr" defTabSz="936382">
              <a:lnSpc>
                <a:spcPct val="80000"/>
              </a:lnSpc>
              <a:spcBef>
                <a:spcPct val="20000"/>
              </a:spcBef>
              <a:defRPr/>
            </a:pPr>
            <a:r>
              <a:rPr lang="ru-RU" sz="2000" kern="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Решение </a:t>
            </a:r>
            <a:r>
              <a:rPr lang="ru-RU" kern="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</a:t>
            </a:r>
            <a:r>
              <a:rPr lang="ru-RU" sz="2000" kern="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редставительного Собрания Солнцевского  района Курской области «О бюджете муниципального  района «Солнцевский  район» Курской области на 2024 год и на плановый период 2025 и 2026  </a:t>
            </a:r>
            <a:r>
              <a:rPr lang="ru-RU" sz="2000" kern="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годов от 25.12.2023 №23/5» </a:t>
            </a:r>
            <a:endParaRPr lang="ru-RU" sz="2000" kern="0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3" name="Picture 2" descr="C:\Users\Server\Documents\2019 год\БЮДЖЕТ для Граждан на 2020г\дсад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3054" y="1710288"/>
            <a:ext cx="2841422" cy="2598965"/>
          </a:xfrm>
          <a:prstGeom prst="rect">
            <a:avLst/>
          </a:prstGeom>
          <a:noFill/>
        </p:spPr>
      </p:pic>
      <p:pic>
        <p:nvPicPr>
          <p:cNvPr id="15" name="Picture 12" descr="IMG_641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964865" y="1695731"/>
            <a:ext cx="2847224" cy="26190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Рисунок 13" descr="https://avatars.mds.yandex.net/get-altay/1047383/2a0000018679f4720ce224ec7a875f7ceba3/XXXL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26" y="1695731"/>
            <a:ext cx="2800736" cy="262808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4002" name="Rectangle 2"/>
          <p:cNvSpPr>
            <a:spLocks noGrp="1" noChangeArrowheads="1"/>
          </p:cNvSpPr>
          <p:nvPr>
            <p:ph type="title"/>
          </p:nvPr>
        </p:nvSpPr>
        <p:spPr>
          <a:xfrm>
            <a:off x="3" y="2"/>
            <a:ext cx="8958949" cy="669851"/>
          </a:xfrm>
        </p:spPr>
        <p:txBody>
          <a:bodyPr anchor="t">
            <a:normAutofit fontScale="90000"/>
          </a:bodyPr>
          <a:lstStyle/>
          <a:p>
            <a:pPr algn="ctr" defTabSz="936382" eaLnBrk="1" hangingPunct="1">
              <a:defRPr/>
            </a:pPr>
            <a:r>
              <a:rPr lang="ru-RU" sz="2000" b="1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СТРУКТУРА РАСХОДОВ МУНИЦИПАЛЬНОГО РАЙОНА «СОЛНЦЕВСКИЙ  РАЙОН</a:t>
            </a:r>
            <a:r>
              <a:rPr lang="ru-RU" sz="3200" b="1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»</a:t>
            </a:r>
            <a:r>
              <a:rPr lang="en-US" sz="3200" b="1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 </a:t>
            </a:r>
            <a:r>
              <a:rPr lang="en-US" sz="2000" b="1" i="1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[1]</a:t>
            </a:r>
            <a:r>
              <a:rPr lang="ru-RU" sz="2000" b="1" i="1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  </a:t>
            </a:r>
          </a:p>
        </p:txBody>
      </p:sp>
      <p:graphicFrame>
        <p:nvGraphicFramePr>
          <p:cNvPr id="384379" name="Group 379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3094451666"/>
              </p:ext>
            </p:extLst>
          </p:nvPr>
        </p:nvGraphicFramePr>
        <p:xfrm>
          <a:off x="118590" y="1052737"/>
          <a:ext cx="8415809" cy="4901496"/>
        </p:xfrm>
        <a:graphic>
          <a:graphicData uri="http://schemas.openxmlformats.org/drawingml/2006/table">
            <a:tbl>
              <a:tblPr>
                <a:tableStyleId>{775DCB02-9BB8-47FD-8907-85C794F793BA}</a:tableStyleId>
              </a:tblPr>
              <a:tblGrid>
                <a:gridCol w="5416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2145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1807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3283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1807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03283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918075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032836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1053718">
                <a:tc>
                  <a:txBody>
                    <a:bodyPr/>
                    <a:lstStyle/>
                    <a:p>
                      <a:pPr marL="0" marR="0" lvl="0" indent="0" algn="ctr" defTabSz="108267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itchFamily="34" charset="0"/>
                          <a:cs typeface="Arial" pitchFamily="34" charset="0"/>
                        </a:rPr>
                        <a:t>Раздел</a:t>
                      </a:r>
                      <a:endParaRPr kumimoji="0" lang="ru-RU" sz="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999" marR="89999" marT="46799" marB="4679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8267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itchFamily="34" charset="0"/>
                          <a:cs typeface="Arial" pitchFamily="34" charset="0"/>
                        </a:rPr>
                        <a:t>Наименование</a:t>
                      </a:r>
                      <a:endParaRPr kumimoji="0" lang="ru-RU" sz="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999" marR="89999" marT="46799" marB="4679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8267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8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itchFamily="34" charset="0"/>
                          <a:cs typeface="Arial" pitchFamily="34" charset="0"/>
                        </a:rPr>
                        <a:t>2024 год </a:t>
                      </a:r>
                      <a:endParaRPr kumimoji="0" lang="ru-RU" sz="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999" marR="89999" marT="46799" marB="4679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8267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8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itchFamily="34" charset="0"/>
                          <a:cs typeface="Arial" pitchFamily="34" charset="0"/>
                        </a:rPr>
                        <a:t>доля в общем объеме расходов, </a:t>
                      </a:r>
                    </a:p>
                    <a:p>
                      <a:pPr marL="0" marR="0" lvl="0" indent="0" algn="ctr" defTabSz="108267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8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itchFamily="34" charset="0"/>
                          <a:cs typeface="Arial" pitchFamily="34" charset="0"/>
                        </a:rPr>
                        <a:t>% </a:t>
                      </a:r>
                    </a:p>
                    <a:p>
                      <a:pPr marL="0" marR="0" lvl="0" indent="0" algn="ctr" defTabSz="108267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999" marR="89999" marT="46799" marB="4679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8267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8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itchFamily="34" charset="0"/>
                          <a:cs typeface="Arial" pitchFamily="34" charset="0"/>
                        </a:rPr>
                        <a:t>2025 год </a:t>
                      </a:r>
                      <a:endParaRPr kumimoji="0" lang="ru-RU" sz="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999" marR="89999" marT="46799" marB="4679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8267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8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itchFamily="34" charset="0"/>
                          <a:cs typeface="Arial" pitchFamily="34" charset="0"/>
                        </a:rPr>
                        <a:t>доля в общем объеме расходов, % </a:t>
                      </a:r>
                    </a:p>
                    <a:p>
                      <a:pPr marL="0" marR="0" lvl="0" indent="0" algn="ctr" defTabSz="108267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999" marR="89999" marT="46799" marB="4679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8267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8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itchFamily="34" charset="0"/>
                          <a:cs typeface="Arial" pitchFamily="34" charset="0"/>
                        </a:rPr>
                        <a:t>2026 год</a:t>
                      </a:r>
                      <a:endParaRPr kumimoji="0" lang="ru-RU" sz="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999" marR="89999" marT="46799" marB="4679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8267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8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itchFamily="34" charset="0"/>
                          <a:cs typeface="Arial" pitchFamily="34" charset="0"/>
                        </a:rPr>
                        <a:t>доля в общем объеме </a:t>
                      </a:r>
                    </a:p>
                    <a:p>
                      <a:pPr marL="0" marR="0" lvl="0" indent="0" algn="ctr" defTabSz="108267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8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itchFamily="34" charset="0"/>
                          <a:cs typeface="Arial" pitchFamily="34" charset="0"/>
                        </a:rPr>
                        <a:t>расходов, % </a:t>
                      </a:r>
                    </a:p>
                    <a:p>
                      <a:pPr marL="0" marR="0" lvl="0" indent="0" algn="ctr" defTabSz="108267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999" marR="89999" marT="46799" marB="4679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3618">
                <a:tc>
                  <a:txBody>
                    <a:bodyPr/>
                    <a:lstStyle/>
                    <a:p>
                      <a:pPr marL="0" marR="0" lvl="0" indent="0" algn="ctr" defTabSz="10826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39" marR="91439"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826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itchFamily="34" charset="0"/>
                          <a:cs typeface="Arial" pitchFamily="34" charset="0"/>
                        </a:rPr>
                        <a:t>ВСЕГО</a:t>
                      </a:r>
                      <a:endParaRPr kumimoji="0" lang="ru-RU" sz="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39" marR="91439"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790844" rtl="0" eaLnBrk="1" fontAlgn="b" latinLnBrk="0" hangingPunct="1"/>
                      <a:r>
                        <a:rPr lang="ru-RU" sz="800" b="1" i="0" u="none" strike="noStrike" kern="1200" dirty="0" smtClean="0">
                          <a:solidFill>
                            <a:srgbClr val="00000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577 589,1</a:t>
                      </a:r>
                      <a:endParaRPr lang="ru-RU" sz="800" b="1" i="0" u="none" strike="noStrike" kern="1200" dirty="0">
                        <a:solidFill>
                          <a:srgbClr val="000000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8792" marR="8792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790844" rtl="0" eaLnBrk="1" fontAlgn="b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800" b="1" i="1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100</a:t>
                      </a:r>
                    </a:p>
                  </a:txBody>
                  <a:tcPr marL="89999" marR="89999" marT="46799" marB="46799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790844" rtl="0" eaLnBrk="1" fontAlgn="b" latinLnBrk="0" hangingPunct="1"/>
                      <a:r>
                        <a:rPr lang="ru-RU" sz="800" b="1" i="0" u="none" strike="noStrike" kern="1200" dirty="0" smtClean="0">
                          <a:solidFill>
                            <a:srgbClr val="00000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475 015,0</a:t>
                      </a:r>
                      <a:endParaRPr lang="ru-RU" sz="800" b="1" i="0" u="none" strike="noStrike" kern="1200" dirty="0">
                        <a:solidFill>
                          <a:srgbClr val="000000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8792" marR="8792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790844" rtl="0" eaLnBrk="1" fontAlgn="b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800" b="1" i="1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100</a:t>
                      </a:r>
                    </a:p>
                  </a:txBody>
                  <a:tcPr marL="89999" marR="89999" marT="46799" marB="46799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790844" rtl="0" eaLnBrk="1" fontAlgn="b" latinLnBrk="0" hangingPunct="1"/>
                      <a:r>
                        <a:rPr lang="ru-RU" sz="800" b="1" i="0" u="none" strike="noStrike" kern="1200" dirty="0" smtClean="0">
                          <a:solidFill>
                            <a:srgbClr val="00000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467 631,6</a:t>
                      </a:r>
                      <a:endParaRPr lang="ru-RU" sz="800" b="1" i="0" u="none" strike="noStrike" kern="1200" dirty="0">
                        <a:solidFill>
                          <a:srgbClr val="000000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8792" marR="8792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790844" rtl="0" eaLnBrk="1" fontAlgn="b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800" b="1" i="1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100</a:t>
                      </a:r>
                    </a:p>
                  </a:txBody>
                  <a:tcPr marL="89999" marR="89999" marT="46799" marB="46799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65758">
                <a:tc gridSpan="8">
                  <a:txBody>
                    <a:bodyPr/>
                    <a:lstStyle/>
                    <a:p>
                      <a:endParaRPr lang="ru-RU" sz="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39" marR="91439"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ctr" defTabSz="10826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5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33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7498" marR="97498" marT="46799" marB="46799" anchor="b" horzOverflow="overflow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r" defTabSz="10826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5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FF33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7498" marR="97498" marT="46799" marB="46799" anchor="b" horzOverflow="overflow"/>
                </a:tc>
                <a:tc hMerge="1">
                  <a:txBody>
                    <a:bodyPr/>
                    <a:lstStyle/>
                    <a:p>
                      <a:pPr marL="0" marR="0" lvl="0" indent="0" algn="r" defTabSz="10826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5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33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7498" marR="97498" marT="46799" marB="46799" anchor="b" horzOverflow="overflow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r" defTabSz="10826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5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FF33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7498" marR="97498" marT="46799" marB="46799" anchor="b" horzOverflow="overflow"/>
                </a:tc>
                <a:tc hMerge="1">
                  <a:txBody>
                    <a:bodyPr/>
                    <a:lstStyle/>
                    <a:p>
                      <a:pPr marL="0" marR="0" lvl="0" indent="0" algn="r" defTabSz="10826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5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33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7498" marR="97498" marT="46799" marB="46799" anchor="b" horzOverflow="overflow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r" defTabSz="10826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5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FF33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7498" marR="97498" marT="46799" marB="46799" anchor="b" horzOverflow="overflow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70789">
                <a:tc>
                  <a:txBody>
                    <a:bodyPr/>
                    <a:lstStyle/>
                    <a:p>
                      <a:pPr marL="0" marR="0" lvl="0" indent="0" algn="ctr" defTabSz="10826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999" marR="89999" marT="46799" marB="46799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826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Условно утвержденные расходы</a:t>
                      </a:r>
                    </a:p>
                  </a:txBody>
                  <a:tcPr marL="89999" marR="89999" marT="46799" marB="46799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792" marR="8792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792" marR="8792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8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4 228,8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792" marR="8792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792" marR="8792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8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8 900,4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792" marR="8792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792" marR="8792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13638">
                <a:tc>
                  <a:txBody>
                    <a:bodyPr/>
                    <a:lstStyle/>
                    <a:p>
                      <a:pPr marL="0" marR="0" lvl="0" indent="0" algn="ctr" defTabSz="10826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itchFamily="34" charset="0"/>
                          <a:cs typeface="Arial" pitchFamily="34" charset="0"/>
                        </a:rPr>
                        <a:t>01</a:t>
                      </a:r>
                      <a:endParaRPr kumimoji="0" 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999" marR="89999" marT="46799" marB="46799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826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itchFamily="34" charset="0"/>
                          <a:cs typeface="Arial" pitchFamily="34" charset="0"/>
                        </a:rPr>
                        <a:t>Общегосударственные вопросы</a:t>
                      </a:r>
                      <a:endParaRPr kumimoji="0" 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999" marR="89999" marT="46799" marB="46799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8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69 213,9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792" marR="8792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11,9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792" marR="8792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8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51 321,9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792" marR="8792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10,8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792" marR="8792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8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53 477,5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792" marR="8792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11,4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792" marR="8792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83277">
                <a:tc>
                  <a:txBody>
                    <a:bodyPr/>
                    <a:lstStyle/>
                    <a:p>
                      <a:pPr marL="0" marR="0" lvl="0" indent="0" algn="ctr" defTabSz="10826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itchFamily="34" charset="0"/>
                          <a:cs typeface="Arial" pitchFamily="34" charset="0"/>
                        </a:rPr>
                        <a:t>                    </a:t>
                      </a:r>
                      <a:r>
                        <a:rPr kumimoji="0" lang="ru-RU" sz="9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itchFamily="34" charset="0"/>
                          <a:cs typeface="Arial" pitchFamily="34" charset="0"/>
                        </a:rPr>
                        <a:t>03</a:t>
                      </a: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999" marR="89999" marT="46799" marB="46799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826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itchFamily="34" charset="0"/>
                          <a:cs typeface="Arial" pitchFamily="34" charset="0"/>
                        </a:rPr>
                        <a:t>Национальная безопасность и правоохранительная деятельность</a:t>
                      </a:r>
                      <a:endParaRPr kumimoji="0" 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999" marR="89999" marT="46799" marB="46799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8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500,0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792" marR="8792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792" marR="8792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792" marR="8792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792" marR="8792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8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500,0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792" marR="8792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792" marR="8792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88659">
                <a:tc>
                  <a:txBody>
                    <a:bodyPr/>
                    <a:lstStyle/>
                    <a:p>
                      <a:pPr marL="0" marR="0" lvl="0" indent="0" algn="ctr" defTabSz="10826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itchFamily="34" charset="0"/>
                          <a:cs typeface="Arial" pitchFamily="34" charset="0"/>
                        </a:rPr>
                        <a:t>04</a:t>
                      </a: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999" marR="89999" marT="46799" marB="46799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826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itchFamily="34" charset="0"/>
                          <a:cs typeface="Arial" pitchFamily="34" charset="0"/>
                        </a:rPr>
                        <a:t>Национальная экономика</a:t>
                      </a:r>
                      <a:endParaRPr kumimoji="0" 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999" marR="89999" marT="46799" marB="46799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8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26 587,1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792" marR="8792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4,6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792" marR="8792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8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14 467,9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792" marR="8792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3,0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792" marR="8792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8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13 801,1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792" marR="8792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2,9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792" marR="8792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44987">
                <a:tc>
                  <a:txBody>
                    <a:bodyPr/>
                    <a:lstStyle/>
                    <a:p>
                      <a:pPr marL="0" marR="0" lvl="0" indent="0" algn="ctr" defTabSz="790844" rtl="0" eaLnBrk="1" fontAlgn="b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900" u="none" strike="noStrike" kern="1200" dirty="0" smtClean="0">
                          <a:latin typeface="Arial" pitchFamily="34" charset="0"/>
                          <a:cs typeface="Arial" pitchFamily="34" charset="0"/>
                        </a:rPr>
                        <a:t>05</a:t>
                      </a:r>
                      <a:endParaRPr lang="ru-RU" sz="900" b="0" i="0" u="none" strike="noStrike" kern="1200" dirty="0" smtClean="0">
                        <a:solidFill>
                          <a:srgbClr val="000000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89999" marR="89999" marT="46799" marB="46799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90844" rtl="0" eaLnBrk="1" fontAlgn="b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800" u="none" strike="noStrike" kern="1200" dirty="0" smtClean="0">
                          <a:latin typeface="Arial" pitchFamily="34" charset="0"/>
                          <a:cs typeface="Arial" pitchFamily="34" charset="0"/>
                        </a:rPr>
                        <a:t>Жилищно-коммунальное </a:t>
                      </a:r>
                      <a:r>
                        <a:rPr lang="ru-RU" sz="800" u="none" strike="noStrike" kern="1200" dirty="0" smtClean="0">
                          <a:latin typeface="Arial" pitchFamily="34" charset="0"/>
                          <a:cs typeface="Arial" pitchFamily="34" charset="0"/>
                        </a:rPr>
                        <a:t>хозяйство</a:t>
                      </a:r>
                      <a:endParaRPr lang="ru-RU" sz="800" b="0" i="0" u="none" strike="noStrike" kern="1200" dirty="0" smtClean="0">
                        <a:solidFill>
                          <a:srgbClr val="000000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89999" marR="89999" marT="46799" marB="46799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8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r>
                        <a:rPr lang="ru-RU" sz="800" b="0" i="0" u="none" strike="noStrike" baseline="0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 931,1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792" marR="8792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0,5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792" marR="8792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8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16,0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792" marR="8792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792" marR="8792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8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16,0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792" marR="8792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792" marR="8792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98216">
                <a:tc>
                  <a:txBody>
                    <a:bodyPr/>
                    <a:lstStyle/>
                    <a:p>
                      <a:pPr marL="0" marR="0" lvl="0" indent="0" algn="ctr" defTabSz="790844" rtl="0" eaLnBrk="1" fontAlgn="b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900" u="none" strike="noStrike" kern="1200" dirty="0" smtClean="0">
                          <a:latin typeface="Arial" pitchFamily="34" charset="0"/>
                          <a:cs typeface="Arial" pitchFamily="34" charset="0"/>
                        </a:rPr>
                        <a:t>07</a:t>
                      </a:r>
                      <a:endParaRPr lang="ru-RU" sz="900" b="0" i="0" u="none" strike="noStrike" kern="1200" dirty="0" smtClean="0">
                        <a:solidFill>
                          <a:srgbClr val="000000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89999" marR="89999" marT="46799" marB="46799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90844" rtl="0" eaLnBrk="1" fontAlgn="b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800" u="none" strike="noStrike" kern="1200" dirty="0" smtClean="0">
                          <a:latin typeface="Arial" pitchFamily="34" charset="0"/>
                          <a:cs typeface="Arial" pitchFamily="34" charset="0"/>
                        </a:rPr>
                        <a:t>Образование</a:t>
                      </a:r>
                      <a:endParaRPr lang="ru-RU" sz="800" b="0" i="0" u="none" strike="noStrike" kern="1200" dirty="0" smtClean="0">
                        <a:solidFill>
                          <a:srgbClr val="000000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89999" marR="89999" marT="46799" marB="46799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8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378 593,9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792" marR="8792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65,5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792" marR="8792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8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321 025,3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792" marR="8792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67,6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792" marR="8792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8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309 015,6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792" marR="8792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68,2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792" marR="8792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45059">
                <a:tc>
                  <a:txBody>
                    <a:bodyPr/>
                    <a:lstStyle/>
                    <a:p>
                      <a:pPr marL="0" marR="0" lvl="0" indent="0" algn="ctr" defTabSz="790844" rtl="0" eaLnBrk="1" fontAlgn="b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900" u="none" strike="noStrike" kern="1200" dirty="0" smtClean="0">
                          <a:latin typeface="Arial" pitchFamily="34" charset="0"/>
                          <a:cs typeface="Arial" pitchFamily="34" charset="0"/>
                        </a:rPr>
                        <a:t>08</a:t>
                      </a:r>
                      <a:endParaRPr lang="ru-RU" sz="900" b="0" i="0" u="none" strike="noStrike" kern="1200" dirty="0" smtClean="0">
                        <a:solidFill>
                          <a:srgbClr val="000000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89999" marR="89999" marT="46799" marB="46799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90844" rtl="0" eaLnBrk="1" fontAlgn="b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800" u="none" strike="noStrike" kern="1200" dirty="0" smtClean="0">
                          <a:latin typeface="Arial" pitchFamily="34" charset="0"/>
                          <a:cs typeface="Arial" pitchFamily="34" charset="0"/>
                        </a:rPr>
                        <a:t>Культура, кинематография</a:t>
                      </a:r>
                      <a:endParaRPr lang="ru-RU" sz="800" b="0" i="0" u="none" strike="noStrike" kern="1200" dirty="0" smtClean="0">
                        <a:solidFill>
                          <a:srgbClr val="000000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89999" marR="89999" marT="46799" marB="46799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8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45 693,7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792" marR="8792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7,9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792" marR="8792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8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36 467,4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792" marR="8792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7,7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792" marR="8792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8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36</a:t>
                      </a:r>
                      <a:r>
                        <a:rPr lang="ru-RU" sz="800" b="0" i="0" u="none" strike="noStrike" baseline="0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 482,1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792" marR="8792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7,8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792" marR="8792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83777">
                <a:tc>
                  <a:txBody>
                    <a:bodyPr/>
                    <a:lstStyle/>
                    <a:p>
                      <a:pPr marL="0" marR="0" lvl="0" indent="0" algn="ctr" defTabSz="790844" rtl="0" eaLnBrk="1" fontAlgn="b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900" u="none" strike="noStrike" kern="1200" dirty="0" smtClean="0">
                          <a:latin typeface="Arial" pitchFamily="34" charset="0"/>
                          <a:cs typeface="Arial" pitchFamily="34" charset="0"/>
                        </a:rPr>
                        <a:t>09</a:t>
                      </a:r>
                      <a:endParaRPr lang="ru-RU" sz="900" b="0" i="0" u="none" strike="noStrike" kern="1200" dirty="0" smtClean="0">
                        <a:solidFill>
                          <a:srgbClr val="000000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89999" marR="89999" marT="46799" marB="46799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90844" rtl="0" eaLnBrk="1" fontAlgn="b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800" u="none" strike="noStrike" kern="1200" dirty="0" smtClean="0">
                          <a:latin typeface="Arial" pitchFamily="34" charset="0"/>
                          <a:cs typeface="Arial" pitchFamily="34" charset="0"/>
                        </a:rPr>
                        <a:t>Здравоохранение</a:t>
                      </a:r>
                      <a:endParaRPr lang="ru-RU" sz="800" b="0" i="0" u="none" strike="noStrike" kern="1200" dirty="0" smtClean="0">
                        <a:solidFill>
                          <a:srgbClr val="000000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89999" marR="89999" marT="46799" marB="46799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8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262,5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792" marR="8792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792" marR="8792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8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262,5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792" marR="8792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0,1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792" marR="8792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8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262,5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792" marR="8792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0,1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792" marR="8792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6964881" y="692697"/>
            <a:ext cx="1654579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1082675">
              <a:spcBef>
                <a:spcPct val="20000"/>
              </a:spcBef>
              <a:defRPr/>
            </a:pPr>
            <a:r>
              <a:rPr lang="ru-RU" sz="1600" b="0" dirty="0" smtClean="0">
                <a:solidFill>
                  <a:schemeClr val="tx1"/>
                </a:solidFill>
                <a:cs typeface="Times New Roman" pitchFamily="18" charset="0"/>
              </a:rPr>
              <a:t>тыс. рублей</a:t>
            </a:r>
          </a:p>
        </p:txBody>
      </p:sp>
    </p:spTree>
  </p:cSld>
  <p:clrMapOvr>
    <a:masterClrMapping/>
  </p:clrMapOvr>
  <p:transition spd="med" advClick="0" advTm="5000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4898" name="Rectangle 2"/>
          <p:cNvSpPr>
            <a:spLocks noGrp="1" noChangeArrowheads="1"/>
          </p:cNvSpPr>
          <p:nvPr>
            <p:ph type="title"/>
          </p:nvPr>
        </p:nvSpPr>
        <p:spPr>
          <a:xfrm>
            <a:off x="2" y="1"/>
            <a:ext cx="8877300" cy="425450"/>
          </a:xfrm>
        </p:spPr>
        <p:txBody>
          <a:bodyPr anchor="t">
            <a:noAutofit/>
          </a:bodyPr>
          <a:lstStyle/>
          <a:p>
            <a:pPr algn="ctr" defTabSz="936382" eaLnBrk="1" hangingPunct="1">
              <a:defRPr/>
            </a:pPr>
            <a:r>
              <a:rPr lang="en-US" sz="2800" b="1" i="1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[</a:t>
            </a:r>
            <a:r>
              <a:rPr lang="ru-RU" sz="2800" b="1" i="1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2</a:t>
            </a:r>
            <a:r>
              <a:rPr lang="en-US" sz="2800" b="1" i="1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]</a:t>
            </a:r>
            <a:r>
              <a:rPr lang="ru-RU" sz="2800" b="1" i="1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 </a:t>
            </a:r>
          </a:p>
        </p:txBody>
      </p:sp>
      <p:graphicFrame>
        <p:nvGraphicFramePr>
          <p:cNvPr id="465060" name="Group 164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4201030048"/>
              </p:ext>
            </p:extLst>
          </p:nvPr>
        </p:nvGraphicFramePr>
        <p:xfrm>
          <a:off x="118581" y="1081378"/>
          <a:ext cx="8515059" cy="4075413"/>
        </p:xfrm>
        <a:graphic>
          <a:graphicData uri="http://schemas.openxmlformats.org/drawingml/2006/table">
            <a:tbl>
              <a:tblPr>
                <a:tableStyleId>{775DCB02-9BB8-47FD-8907-85C794F793BA}</a:tableStyleId>
              </a:tblPr>
              <a:tblGrid>
                <a:gridCol w="7343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4921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4611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6438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4611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064381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946119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064381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1351183">
                <a:tc>
                  <a:txBody>
                    <a:bodyPr/>
                    <a:lstStyle/>
                    <a:p>
                      <a:pPr marL="0" marR="0" lvl="0" indent="0" algn="ctr" defTabSz="108267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itchFamily="34" charset="0"/>
                          <a:cs typeface="Arial" pitchFamily="34" charset="0"/>
                        </a:rPr>
                        <a:t>Раздел</a:t>
                      </a:r>
                      <a:endParaRPr kumimoji="0" lang="ru-RU" sz="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999" marR="89999" marT="46799" marB="4679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8267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itchFamily="34" charset="0"/>
                          <a:cs typeface="Arial" pitchFamily="34" charset="0"/>
                        </a:rPr>
                        <a:t>Наименование</a:t>
                      </a:r>
                      <a:endParaRPr kumimoji="0" lang="ru-RU" sz="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999" marR="89999" marT="46799" marB="4679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8267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8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itchFamily="34" charset="0"/>
                          <a:cs typeface="Arial" pitchFamily="34" charset="0"/>
                        </a:rPr>
                        <a:t>2023 год </a:t>
                      </a:r>
                      <a:endParaRPr kumimoji="0" lang="ru-RU" sz="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999" marR="89999" marT="46799" marB="4679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8267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8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itchFamily="34" charset="0"/>
                          <a:cs typeface="Arial" pitchFamily="34" charset="0"/>
                        </a:rPr>
                        <a:t>доля в общем объеме расходов, </a:t>
                      </a:r>
                    </a:p>
                    <a:p>
                      <a:pPr marL="0" marR="0" lvl="0" indent="0" algn="ctr" defTabSz="108267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8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itchFamily="34" charset="0"/>
                          <a:cs typeface="Arial" pitchFamily="34" charset="0"/>
                        </a:rPr>
                        <a:t>% </a:t>
                      </a:r>
                      <a:endParaRPr kumimoji="0" lang="ru-RU" sz="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999" marR="89999" marT="46799" marB="4679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8267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8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itchFamily="34" charset="0"/>
                          <a:cs typeface="Arial" pitchFamily="34" charset="0"/>
                        </a:rPr>
                        <a:t>2024 год </a:t>
                      </a:r>
                      <a:endParaRPr kumimoji="0" lang="ru-RU" sz="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999" marR="89999" marT="46799" marB="4679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8267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8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itchFamily="34" charset="0"/>
                          <a:cs typeface="Arial" pitchFamily="34" charset="0"/>
                        </a:rPr>
                        <a:t>доля в общем объеме расходов, % </a:t>
                      </a:r>
                      <a:endParaRPr kumimoji="0" lang="ru-RU" sz="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999" marR="89999" marT="46799" marB="4679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8267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8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itchFamily="34" charset="0"/>
                          <a:cs typeface="Arial" pitchFamily="34" charset="0"/>
                        </a:rPr>
                        <a:t>2025год</a:t>
                      </a:r>
                      <a:endParaRPr kumimoji="0" lang="ru-RU" sz="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999" marR="89999" marT="46799" marB="4679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8267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8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itchFamily="34" charset="0"/>
                          <a:cs typeface="Arial" pitchFamily="34" charset="0"/>
                        </a:rPr>
                        <a:t>доля в общем объеме </a:t>
                      </a:r>
                    </a:p>
                    <a:p>
                      <a:pPr marL="0" marR="0" lvl="0" indent="0" algn="ctr" defTabSz="108267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8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itchFamily="34" charset="0"/>
                          <a:cs typeface="Arial" pitchFamily="34" charset="0"/>
                        </a:rPr>
                        <a:t>расходов, % </a:t>
                      </a:r>
                      <a:endParaRPr kumimoji="0" lang="ru-RU" sz="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9999" marR="89999" marT="46799" marB="4679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50430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800" u="none" strike="noStrike" kern="1200" dirty="0" smtClean="0">
                          <a:latin typeface="Arial" pitchFamily="34" charset="0"/>
                          <a:cs typeface="Arial" pitchFamily="34" charset="0"/>
                        </a:rPr>
                        <a:t>10</a:t>
                      </a:r>
                      <a:endParaRPr lang="ru-RU" sz="800" b="0" i="0" u="none" strike="noStrike" kern="1200" dirty="0" smtClean="0">
                        <a:solidFill>
                          <a:srgbClr val="000000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89999" marR="89999" marT="46799" marB="46799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800" u="none" strike="noStrike" kern="1200" dirty="0" smtClean="0">
                          <a:latin typeface="Arial" pitchFamily="34" charset="0"/>
                          <a:cs typeface="Arial" pitchFamily="34" charset="0"/>
                        </a:rPr>
                        <a:t>Социальная политика</a:t>
                      </a:r>
                      <a:endParaRPr lang="ru-RU" sz="800" b="0" i="0" u="none" strike="noStrike" kern="1200" dirty="0" smtClean="0">
                        <a:solidFill>
                          <a:srgbClr val="000000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89999" marR="89999" marT="46799" marB="46799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8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31 757,3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792" marR="8792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5,8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792" marR="8792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8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28 894,5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792" marR="8792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6,9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792" marR="8792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8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27 </a:t>
                      </a:r>
                      <a:r>
                        <a:rPr lang="ru-RU" sz="8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243,6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792" marR="8792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5,8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792" marR="8792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94067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800" u="none" strike="noStrike" kern="1200" dirty="0" smtClean="0">
                          <a:latin typeface="Arial" pitchFamily="34" charset="0"/>
                          <a:cs typeface="Arial" pitchFamily="34" charset="0"/>
                        </a:rPr>
                        <a:t>11</a:t>
                      </a:r>
                      <a:endParaRPr lang="ru-RU" sz="800" b="0" i="0" u="none" strike="noStrike" kern="1200" dirty="0" smtClean="0">
                        <a:solidFill>
                          <a:srgbClr val="000000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89999" marR="89999" marT="46799" marB="46799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800" u="none" strike="noStrike" kern="1200" dirty="0" smtClean="0">
                          <a:latin typeface="Arial" pitchFamily="34" charset="0"/>
                          <a:cs typeface="Arial" pitchFamily="34" charset="0"/>
                        </a:rPr>
                        <a:t>Физическая культура и спорт</a:t>
                      </a:r>
                      <a:endParaRPr lang="ru-RU" sz="800" b="0" i="0" u="none" strike="noStrike" kern="1200" dirty="0" smtClean="0">
                        <a:solidFill>
                          <a:srgbClr val="000000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89999" marR="89999" marT="46799" marB="46799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8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14 275,9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792" marR="8792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2,5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792" marR="8792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8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11 645,4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792" marR="8792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2,5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792" marR="8792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8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11 713,8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792" marR="8792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2,5</a:t>
                      </a:r>
                      <a:endParaRPr lang="ru-RU" sz="800" b="0" i="0" u="none" strike="noStrike" dirty="0" smtClean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algn="ctr" fontAlgn="b"/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792" marR="8792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579733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800" u="none" strike="noStrike" kern="1200" dirty="0" smtClean="0">
                          <a:latin typeface="Arial" pitchFamily="34" charset="0"/>
                          <a:cs typeface="Arial" pitchFamily="34" charset="0"/>
                        </a:rPr>
                        <a:t>14</a:t>
                      </a:r>
                      <a:endParaRPr lang="ru-RU" sz="800" b="0" i="0" u="none" strike="noStrike" kern="1200" dirty="0" smtClean="0">
                        <a:solidFill>
                          <a:srgbClr val="000000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89999" marR="89999" marT="46799" marB="46799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800" u="none" strike="noStrike" kern="1200" dirty="0" smtClean="0">
                          <a:latin typeface="Arial" pitchFamily="34" charset="0"/>
                          <a:cs typeface="Arial" pitchFamily="34" charset="0"/>
                        </a:rPr>
                        <a:t>Межбюджетные трансферты общего характера бюджетам бюджетной системы Российской Федерации</a:t>
                      </a:r>
                      <a:endParaRPr lang="ru-RU" sz="800" b="0" i="0" u="none" strike="noStrike" kern="1200" dirty="0" smtClean="0">
                        <a:solidFill>
                          <a:srgbClr val="000000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89999" marR="89999" marT="46799" marB="46799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8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7</a:t>
                      </a:r>
                      <a:r>
                        <a:rPr lang="ru-RU" sz="800" b="0" i="0" u="none" strike="noStrike" baseline="0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 773,7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792" marR="8792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1,3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792" marR="8792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8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6 685,4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792" marR="8792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1,4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792" marR="8792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8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6 218,9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792" marR="8792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1,3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792" marR="8792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7164291" y="620688"/>
            <a:ext cx="15809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1082675">
              <a:spcBef>
                <a:spcPct val="20000"/>
              </a:spcBef>
              <a:defRPr/>
            </a:pPr>
            <a:r>
              <a:rPr lang="ru-RU" sz="1600" b="0" dirty="0" smtClean="0">
                <a:solidFill>
                  <a:schemeClr val="tx1"/>
                </a:solidFill>
                <a:cs typeface="Times New Roman" pitchFamily="18" charset="0"/>
              </a:rPr>
              <a:t>тыс.рублей</a:t>
            </a:r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3" y="405517"/>
            <a:ext cx="8958949" cy="564543"/>
          </a:xfrm>
          <a:prstGeom prst="rect">
            <a:avLst/>
          </a:prstGeom>
        </p:spPr>
        <p:txBody>
          <a:bodyPr vert="horz" anchor="t">
            <a:normAutofit fontScale="55000" lnSpcReduction="20000"/>
          </a:bodyPr>
          <a:lstStyle/>
          <a:p>
            <a:pPr marL="0" marR="0" lvl="0" indent="0" algn="ctr" defTabSz="936382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cap="small" spc="0" normalizeH="0" baseline="0" noProof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  <a:ea typeface="+mj-ea"/>
                <a:cs typeface="+mj-cs"/>
              </a:rPr>
              <a:t>СТРУКТУРА РАСХОДОВ МУНИЦИПАЛЬНОГО РАЙОНА «СОЛНЦЕВСКИЙ  РАЙОН»</a:t>
            </a:r>
            <a:r>
              <a:rPr kumimoji="0" lang="en-US" sz="3200" b="1" i="0" u="none" strike="noStrike" kern="1200" cap="small" spc="0" normalizeH="0" baseline="0" noProof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  <a:ea typeface="+mj-ea"/>
                <a:cs typeface="+mj-cs"/>
              </a:rPr>
              <a:t> </a:t>
            </a:r>
            <a:r>
              <a:rPr kumimoji="0" lang="en-US" sz="2000" b="1" i="1" u="none" strike="noStrike" kern="1200" cap="small" spc="0" normalizeH="0" baseline="0" noProof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  <a:ea typeface="+mj-ea"/>
                <a:cs typeface="+mj-cs"/>
              </a:rPr>
              <a:t>[</a:t>
            </a:r>
            <a:r>
              <a:rPr kumimoji="0" lang="ru-RU" sz="2000" b="1" i="1" u="none" strike="noStrike" kern="1200" cap="small" spc="0" normalizeH="0" baseline="0" noProof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  <a:ea typeface="+mj-ea"/>
                <a:cs typeface="+mj-cs"/>
              </a:rPr>
              <a:t>2</a:t>
            </a:r>
            <a:r>
              <a:rPr kumimoji="0" lang="en-US" sz="2000" b="1" i="1" u="none" strike="noStrike" kern="1200" cap="small" spc="0" normalizeH="0" baseline="0" noProof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  <a:ea typeface="+mj-ea"/>
                <a:cs typeface="+mj-cs"/>
              </a:rPr>
              <a:t>]</a:t>
            </a:r>
            <a:r>
              <a:rPr kumimoji="0" lang="ru-RU" sz="2000" b="1" i="1" u="none" strike="noStrike" kern="1200" cap="small" spc="0" normalizeH="0" baseline="0" noProof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  <a:ea typeface="+mj-ea"/>
                <a:cs typeface="+mj-cs"/>
              </a:rPr>
              <a:t>  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43123" y="5518205"/>
            <a:ext cx="671487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ct val="0"/>
              </a:spcBef>
              <a:defRPr/>
            </a:pPr>
            <a:r>
              <a:rPr lang="ru-RU" sz="1000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Бюджет </a:t>
            </a:r>
            <a:r>
              <a:rPr lang="ru-RU" sz="1000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муниципального района «Солнцевский  район» </a:t>
            </a:r>
          </a:p>
          <a:p>
            <a:pPr lvl="0">
              <a:spcBef>
                <a:spcPct val="0"/>
              </a:spcBef>
              <a:defRPr/>
            </a:pPr>
            <a:r>
              <a:rPr lang="ru-RU" sz="1000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на 2024 год и на плановый период 2025 и 2026 годов</a:t>
            </a:r>
            <a:endParaRPr lang="ru-RU" sz="1000" i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med" advClick="0" advTm="5000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4581" y="242646"/>
            <a:ext cx="8649419" cy="321710"/>
          </a:xfrm>
        </p:spPr>
        <p:txBody>
          <a:bodyPr>
            <a:normAutofit/>
          </a:bodyPr>
          <a:lstStyle/>
          <a:p>
            <a:r>
              <a:rPr lang="ru-RU" sz="1000" b="1" dirty="0" smtClean="0">
                <a:solidFill>
                  <a:srgbClr val="0F07B5"/>
                </a:solidFill>
                <a:latin typeface="Times New Roman" pitchFamily="18" charset="0"/>
                <a:cs typeface="Times New Roman" pitchFamily="18" charset="0"/>
              </a:rPr>
              <a:t>Программная структура расходов муниципального района «Солнцевский  район»</a:t>
            </a:r>
            <a:endParaRPr lang="ru-RU" sz="1000" b="1" dirty="0">
              <a:solidFill>
                <a:srgbClr val="0F07B5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3" name="Группа 11"/>
          <p:cNvGrpSpPr/>
          <p:nvPr/>
        </p:nvGrpSpPr>
        <p:grpSpPr>
          <a:xfrm>
            <a:off x="0" y="6453336"/>
            <a:ext cx="9144000" cy="404664"/>
            <a:chOff x="0" y="6453336"/>
            <a:chExt cx="9144000" cy="404664"/>
          </a:xfrm>
        </p:grpSpPr>
        <p:sp>
          <p:nvSpPr>
            <p:cNvPr id="5" name="Заголовок 1"/>
            <p:cNvSpPr txBox="1">
              <a:spLocks/>
            </p:cNvSpPr>
            <p:nvPr/>
          </p:nvSpPr>
          <p:spPr>
            <a:xfrm>
              <a:off x="0" y="6453336"/>
              <a:ext cx="9144000" cy="404664"/>
            </a:xfrm>
            <a:prstGeom prst="rect">
              <a:avLst/>
            </a:prstGeom>
            <a:ln>
              <a:noFill/>
            </a:ln>
          </p:spPr>
          <p:txBody>
            <a:bodyPr vert="horz" lIns="91440" tIns="45720" rIns="91440" bIns="45720" rtlCol="0" anchor="ctr">
              <a:normAutofit/>
            </a:bodyPr>
            <a:lstStyle/>
            <a:p>
              <a:pPr lvl="0">
                <a:spcBef>
                  <a:spcPct val="0"/>
                </a:spcBef>
                <a:defRPr/>
              </a:pPr>
              <a:r>
                <a:rPr lang="ru-RU" sz="800" i="1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 </a:t>
              </a:r>
              <a:r>
                <a:rPr lang="ru-RU" sz="800" i="1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Бюджет муниципального района «Солнцевский  район» </a:t>
              </a:r>
            </a:p>
            <a:p>
              <a:pPr lvl="0">
                <a:spcBef>
                  <a:spcPct val="0"/>
                </a:spcBef>
                <a:defRPr/>
              </a:pPr>
              <a:r>
                <a:rPr lang="ru-RU" sz="800" i="1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на 2024 год и на плановый период 2025 и 2026 годов</a:t>
              </a:r>
              <a:endParaRPr lang="ru-RU" sz="800" i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7" name="Прямая соединительная линия 6"/>
            <p:cNvCxnSpPr/>
            <p:nvPr/>
          </p:nvCxnSpPr>
          <p:spPr>
            <a:xfrm>
              <a:off x="0" y="6453336"/>
              <a:ext cx="9144000" cy="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Овал 9"/>
            <p:cNvSpPr>
              <a:spLocks/>
            </p:cNvSpPr>
            <p:nvPr/>
          </p:nvSpPr>
          <p:spPr>
            <a:xfrm>
              <a:off x="8640000" y="6574500"/>
              <a:ext cx="504000" cy="283500"/>
            </a:xfrm>
            <a:prstGeom prst="ellipse">
              <a:avLst/>
            </a:pr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endParaRPr lang="ru-RU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</p:grpSp>
      <p:graphicFrame>
        <p:nvGraphicFramePr>
          <p:cNvPr id="13" name="Содержимое 5"/>
          <p:cNvGraphicFramePr>
            <a:graphicFrameLocks noGrp="1"/>
          </p:cNvGraphicFramePr>
          <p:nvPr>
            <p:ph sz="half" idx="4294967295"/>
            <p:extLst>
              <p:ext uri="{D42A27DB-BD31-4B8C-83A1-F6EECF244321}">
                <p14:modId xmlns:p14="http://schemas.microsoft.com/office/powerpoint/2010/main" val="2984197892"/>
              </p:ext>
            </p:extLst>
          </p:nvPr>
        </p:nvGraphicFramePr>
        <p:xfrm>
          <a:off x="574158" y="564356"/>
          <a:ext cx="8121268" cy="6071294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542756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9925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3725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19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69291">
                <a:tc>
                  <a:txBody>
                    <a:bodyPr/>
                    <a:lstStyle/>
                    <a:p>
                      <a:pPr algn="ctr"/>
                      <a:r>
                        <a:rPr lang="ru-RU" sz="800" dirty="0" smtClean="0"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 муниципальных программ</a:t>
                      </a:r>
                      <a:endParaRPr lang="ru-RU" sz="800" b="1" dirty="0"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dirty="0" smtClean="0"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2024 год</a:t>
                      </a:r>
                      <a:endParaRPr lang="ru-RU" sz="800" b="1" dirty="0"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 anchorCtr="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dirty="0" smtClean="0"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2025год</a:t>
                      </a:r>
                      <a:endParaRPr lang="ru-RU" sz="800" b="1" dirty="0"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 anchorCtr="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dirty="0" smtClean="0"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2026 год</a:t>
                      </a:r>
                      <a:endParaRPr lang="ru-RU" sz="800" b="1" dirty="0"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 anchorCtr="1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9771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>
                          <a:latin typeface="Times New Roman"/>
                          <a:ea typeface="Calibri"/>
                          <a:cs typeface="Times New Roman"/>
                        </a:rPr>
                        <a:t>Муниципальные программы    итого  </a:t>
                      </a:r>
                      <a:endParaRPr lang="ru-RU" sz="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T="0" marB="0" anchor="b">
                    <a:solidFill>
                      <a:srgbClr val="00CC0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 smtClean="0">
                          <a:latin typeface="Calibri"/>
                          <a:ea typeface="Calibri"/>
                          <a:cs typeface="Times New Roman"/>
                        </a:rPr>
                        <a:t>549 168,7</a:t>
                      </a:r>
                      <a:endParaRPr lang="ru-RU" sz="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T="0" marB="0">
                    <a:solidFill>
                      <a:srgbClr val="00CC0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 smtClean="0">
                          <a:latin typeface="Calibri"/>
                          <a:ea typeface="Calibri"/>
                          <a:cs typeface="Times New Roman"/>
                        </a:rPr>
                        <a:t>456 703,4</a:t>
                      </a:r>
                      <a:endParaRPr lang="ru-RU" sz="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T="0" marB="0">
                    <a:solidFill>
                      <a:srgbClr val="00CC0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 smtClean="0">
                          <a:latin typeface="Calibri"/>
                          <a:ea typeface="Calibri"/>
                          <a:cs typeface="Times New Roman"/>
                        </a:rPr>
                        <a:t>447 672,9</a:t>
                      </a:r>
                      <a:endParaRPr lang="ru-RU" sz="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T="0" marB="0">
                    <a:solidFill>
                      <a:srgbClr val="00CC00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1265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latin typeface="Times New Roman"/>
                          <a:ea typeface="Calibri"/>
                          <a:cs typeface="Times New Roman"/>
                        </a:rPr>
                        <a:t>Муниципальная программа  «Развитие культуры в Солнцевском районе Курской области»</a:t>
                      </a:r>
                      <a:endParaRPr lang="ru-RU" sz="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 smtClean="0">
                          <a:latin typeface="Calibri"/>
                          <a:ea typeface="Calibri"/>
                          <a:cs typeface="Times New Roman"/>
                        </a:rPr>
                        <a:t>45 511,9</a:t>
                      </a:r>
                      <a:endParaRPr lang="ru-RU" sz="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 smtClean="0">
                          <a:latin typeface="Calibri"/>
                          <a:ea typeface="Calibri"/>
                          <a:cs typeface="Times New Roman"/>
                        </a:rPr>
                        <a:t>36 467,4</a:t>
                      </a:r>
                      <a:endParaRPr lang="ru-RU" sz="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 smtClean="0">
                          <a:latin typeface="Calibri"/>
                          <a:ea typeface="Calibri"/>
                          <a:cs typeface="Times New Roman"/>
                        </a:rPr>
                        <a:t>36 482,1</a:t>
                      </a:r>
                      <a:endParaRPr lang="ru-RU" sz="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2005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latin typeface="Times New Roman"/>
                          <a:ea typeface="Calibri"/>
                          <a:cs typeface="Times New Roman"/>
                        </a:rPr>
                        <a:t>Муниципальная программа «Социальная поддержка граждан в Солнцевском районе Курской области»</a:t>
                      </a:r>
                      <a:endParaRPr lang="ru-RU" sz="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T="0" marB="0" anchor="b">
                    <a:solidFill>
                      <a:srgbClr val="00CC0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 smtClean="0">
                          <a:latin typeface="Calibri"/>
                          <a:ea typeface="Calibri"/>
                          <a:cs typeface="Times New Roman"/>
                        </a:rPr>
                        <a:t>29 209,2</a:t>
                      </a:r>
                      <a:endParaRPr lang="ru-RU" sz="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T="0" marB="0">
                    <a:solidFill>
                      <a:srgbClr val="00CC0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 smtClean="0">
                          <a:latin typeface="Calibri"/>
                          <a:ea typeface="Calibri"/>
                          <a:cs typeface="Times New Roman"/>
                        </a:rPr>
                        <a:t>27 866,4</a:t>
                      </a:r>
                      <a:endParaRPr lang="ru-RU" sz="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T="0" marB="0">
                    <a:solidFill>
                      <a:srgbClr val="00CC0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 smtClean="0">
                          <a:latin typeface="Calibri"/>
                          <a:ea typeface="Calibri"/>
                          <a:cs typeface="Times New Roman"/>
                        </a:rPr>
                        <a:t>26 122,0</a:t>
                      </a:r>
                      <a:endParaRPr lang="ru-RU" sz="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T="0" marB="0">
                    <a:solidFill>
                      <a:srgbClr val="00CC00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371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latin typeface="Times New Roman"/>
                          <a:ea typeface="Calibri"/>
                          <a:cs typeface="Times New Roman"/>
                        </a:rPr>
                        <a:t>Муниципальная программа «Развитие образования в Солнцевском районе Курской области»</a:t>
                      </a:r>
                      <a:endParaRPr lang="ru-RU" sz="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 smtClean="0">
                          <a:latin typeface="Calibri"/>
                          <a:ea typeface="Calibri"/>
                          <a:cs typeface="Times New Roman"/>
                        </a:rPr>
                        <a:t>377 392,7</a:t>
                      </a:r>
                      <a:endParaRPr lang="ru-RU" sz="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 smtClean="0">
                          <a:latin typeface="Calibri"/>
                          <a:ea typeface="Calibri"/>
                          <a:cs typeface="Times New Roman"/>
                        </a:rPr>
                        <a:t>321 768,5</a:t>
                      </a:r>
                      <a:endParaRPr lang="ru-RU" sz="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 smtClean="0">
                          <a:latin typeface="Calibri"/>
                          <a:ea typeface="Calibri"/>
                          <a:cs typeface="Times New Roman"/>
                        </a:rPr>
                        <a:t>309 738,9</a:t>
                      </a:r>
                      <a:endParaRPr lang="ru-RU" sz="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437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latin typeface="Times New Roman"/>
                          <a:ea typeface="Calibri"/>
                          <a:cs typeface="Times New Roman"/>
                        </a:rPr>
                        <a:t>Муниципальная программа «Энергосбережение и повышение энергетической эффективности в  Солнцевском  районе Курской области »</a:t>
                      </a:r>
                      <a:endParaRPr lang="ru-RU" sz="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T="0" marB="0">
                    <a:solidFill>
                      <a:srgbClr val="00CC0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 smtClean="0">
                          <a:latin typeface="Calibri"/>
                          <a:ea typeface="Calibri"/>
                          <a:cs typeface="Times New Roman"/>
                        </a:rPr>
                        <a:t>30,0</a:t>
                      </a:r>
                      <a:endParaRPr lang="ru-RU" sz="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T="0" marB="0">
                    <a:solidFill>
                      <a:srgbClr val="00CC0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 smtClean="0">
                          <a:latin typeface="Calibri"/>
                          <a:ea typeface="Calibri"/>
                          <a:cs typeface="Times New Roman"/>
                        </a:rPr>
                        <a:t>0</a:t>
                      </a:r>
                      <a:endParaRPr lang="ru-RU" sz="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T="0" marB="0">
                    <a:solidFill>
                      <a:srgbClr val="00CC0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 smtClean="0">
                          <a:latin typeface="Calibri"/>
                          <a:ea typeface="Calibri"/>
                          <a:cs typeface="Times New Roman"/>
                        </a:rPr>
                        <a:t>0</a:t>
                      </a:r>
                      <a:endParaRPr lang="ru-RU" sz="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T="0" marB="0">
                    <a:solidFill>
                      <a:srgbClr val="00CC00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1853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latin typeface="Times New Roman"/>
                          <a:ea typeface="Calibri"/>
                          <a:cs typeface="Times New Roman"/>
                        </a:rPr>
                        <a:t>Муниципальная программа </a:t>
                      </a:r>
                      <a:r>
                        <a:rPr lang="ru-RU" sz="800" dirty="0" smtClean="0">
                          <a:latin typeface="Times New Roman"/>
                          <a:ea typeface="Calibri"/>
                          <a:cs typeface="Times New Roman"/>
                        </a:rPr>
                        <a:t>«Развитие транспортной</a:t>
                      </a:r>
                      <a:r>
                        <a:rPr lang="ru-RU" sz="800" baseline="0" dirty="0" smtClean="0">
                          <a:latin typeface="Times New Roman"/>
                          <a:ea typeface="Calibri"/>
                          <a:cs typeface="Times New Roman"/>
                        </a:rPr>
                        <a:t> системы, обеспечение перевозки пассажиров и безопасности дорожного движения в</a:t>
                      </a:r>
                      <a:r>
                        <a:rPr lang="ru-RU" sz="800" dirty="0" smtClean="0">
                          <a:latin typeface="Times New Roman"/>
                          <a:ea typeface="Calibri"/>
                          <a:cs typeface="Times New Roman"/>
                        </a:rPr>
                        <a:t> Солнцевском районе</a:t>
                      </a:r>
                      <a:r>
                        <a:rPr lang="ru-RU" sz="800" baseline="0" dirty="0" smtClean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800" dirty="0" smtClean="0">
                          <a:latin typeface="Times New Roman"/>
                          <a:ea typeface="Calibri"/>
                          <a:cs typeface="Times New Roman"/>
                        </a:rPr>
                        <a:t>Курской области»</a:t>
                      </a:r>
                      <a:endParaRPr lang="ru-RU" sz="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 smtClean="0">
                          <a:latin typeface="Calibri"/>
                          <a:ea typeface="Calibri"/>
                          <a:cs typeface="Times New Roman"/>
                        </a:rPr>
                        <a:t>22 847,1</a:t>
                      </a:r>
                      <a:endParaRPr lang="ru-RU" sz="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 smtClean="0">
                          <a:latin typeface="Calibri"/>
                          <a:ea typeface="Calibri"/>
                          <a:cs typeface="Times New Roman"/>
                        </a:rPr>
                        <a:t>12 814,5</a:t>
                      </a:r>
                      <a:endParaRPr lang="ru-RU" sz="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 smtClean="0">
                          <a:latin typeface="Calibri"/>
                          <a:ea typeface="Calibri"/>
                          <a:cs typeface="Times New Roman"/>
                        </a:rPr>
                        <a:t>12 905,9</a:t>
                      </a:r>
                      <a:endParaRPr lang="ru-RU" sz="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T="0" marB="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6866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latin typeface="Times New Roman"/>
                          <a:ea typeface="Calibri"/>
                          <a:cs typeface="Times New Roman"/>
                        </a:rPr>
                        <a:t>Муниципальная программа   «Обеспечение доступным и комфортным жильем, коммунальными услугами граждан на территории сельских поселений муниципального района «Солнцевский район» Курской области»</a:t>
                      </a:r>
                      <a:endParaRPr lang="ru-RU" sz="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T="0" marB="0" anchor="b">
                    <a:solidFill>
                      <a:srgbClr val="00CC0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 smtClean="0">
                          <a:latin typeface="Calibri"/>
                          <a:ea typeface="Calibri"/>
                          <a:cs typeface="Times New Roman"/>
                        </a:rPr>
                        <a:t>5 090,5</a:t>
                      </a:r>
                      <a:endParaRPr lang="ru-RU" sz="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T="0" marB="0">
                    <a:solidFill>
                      <a:srgbClr val="00CC0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 smtClean="0">
                          <a:latin typeface="Calibri"/>
                          <a:ea typeface="Calibri"/>
                          <a:cs typeface="Times New Roman"/>
                        </a:rPr>
                        <a:t>1 224,1</a:t>
                      </a:r>
                      <a:endParaRPr lang="ru-RU" sz="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T="0" marB="0">
                    <a:solidFill>
                      <a:srgbClr val="00CC0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 smtClean="0">
                          <a:latin typeface="Calibri"/>
                          <a:ea typeface="Calibri"/>
                          <a:cs typeface="Times New Roman"/>
                        </a:rPr>
                        <a:t>216,0</a:t>
                      </a:r>
                      <a:endParaRPr lang="ru-RU" sz="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T="0" marB="0">
                    <a:solidFill>
                      <a:srgbClr val="00CC00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1087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latin typeface="Times New Roman"/>
                          <a:ea typeface="Calibri"/>
                          <a:cs typeface="Times New Roman"/>
                        </a:rPr>
                        <a:t>Муниципальная программа  «Повышение эффективности  работы с молодежью, организация отдыха и оздоровления детей, молодежи, развитие физической культуры и спорта в Солнцевском районе Курской области»</a:t>
                      </a:r>
                      <a:endParaRPr lang="ru-RU" sz="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 smtClean="0">
                          <a:latin typeface="Calibri"/>
                          <a:ea typeface="Calibri"/>
                          <a:cs typeface="Times New Roman"/>
                        </a:rPr>
                        <a:t>16 292,6</a:t>
                      </a:r>
                      <a:endParaRPr lang="ru-RU" sz="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 smtClean="0">
                          <a:latin typeface="Calibri"/>
                          <a:ea typeface="Calibri"/>
                          <a:cs typeface="Times New Roman"/>
                        </a:rPr>
                        <a:t>11 645,4</a:t>
                      </a:r>
                      <a:endParaRPr lang="ru-RU" sz="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 smtClean="0">
                          <a:latin typeface="Calibri"/>
                          <a:ea typeface="Calibri"/>
                          <a:cs typeface="Times New Roman"/>
                        </a:rPr>
                        <a:t>11 713,8</a:t>
                      </a:r>
                      <a:endParaRPr lang="ru-RU" sz="800" dirty="0" smtClean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T="0" marB="0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2841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 smtClean="0">
                          <a:latin typeface="Times New Roman"/>
                          <a:ea typeface="Calibri"/>
                          <a:cs typeface="Times New Roman"/>
                        </a:rPr>
                        <a:t>Муниципальная программа  «Развитие муниципального управления и повышения эффективности деятельности Администрации </a:t>
                      </a:r>
                      <a:r>
                        <a:rPr lang="ru-RU" sz="800" dirty="0" err="1" smtClean="0">
                          <a:latin typeface="Times New Roman"/>
                          <a:ea typeface="Calibri"/>
                          <a:cs typeface="Times New Roman"/>
                        </a:rPr>
                        <a:t>Солнцевского</a:t>
                      </a:r>
                      <a:r>
                        <a:rPr lang="ru-RU" sz="800" dirty="0" smtClean="0">
                          <a:latin typeface="Times New Roman"/>
                          <a:ea typeface="Calibri"/>
                          <a:cs typeface="Times New Roman"/>
                        </a:rPr>
                        <a:t> района Курской области»</a:t>
                      </a:r>
                      <a:endParaRPr lang="ru-RU" sz="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T="0" marB="0" anchor="b">
                    <a:solidFill>
                      <a:srgbClr val="00CC0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 smtClean="0">
                          <a:latin typeface="Calibri"/>
                          <a:ea typeface="Calibri"/>
                          <a:cs typeface="Times New Roman"/>
                        </a:rPr>
                        <a:t>16 786,3</a:t>
                      </a:r>
                      <a:endParaRPr lang="ru-RU" sz="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T="0" marB="0">
                    <a:solidFill>
                      <a:srgbClr val="00CC0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 smtClean="0">
                          <a:latin typeface="Calibri"/>
                          <a:ea typeface="Calibri"/>
                          <a:cs typeface="Times New Roman"/>
                        </a:rPr>
                        <a:t>14</a:t>
                      </a:r>
                      <a:r>
                        <a:rPr lang="ru-RU" sz="800" baseline="0" dirty="0" smtClean="0">
                          <a:latin typeface="Calibri"/>
                          <a:ea typeface="Calibri"/>
                          <a:cs typeface="Times New Roman"/>
                        </a:rPr>
                        <a:t> 366,2</a:t>
                      </a:r>
                      <a:endParaRPr lang="ru-RU" sz="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T="0" marB="0">
                    <a:solidFill>
                      <a:srgbClr val="00CC0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 smtClean="0">
                          <a:latin typeface="Calibri"/>
                          <a:ea typeface="Calibri"/>
                          <a:cs typeface="Times New Roman"/>
                        </a:rPr>
                        <a:t>14 366,2</a:t>
                      </a:r>
                      <a:endParaRPr lang="ru-RU" sz="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T="0" marB="0">
                    <a:solidFill>
                      <a:srgbClr val="00CC00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5412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latin typeface="Times New Roman"/>
                          <a:ea typeface="Calibri"/>
                          <a:cs typeface="Times New Roman"/>
                        </a:rPr>
                        <a:t>Муниципальная программа «Сохранение и развитие архивного дела  в  Солнцевском  районе Курской области»</a:t>
                      </a:r>
                      <a:endParaRPr lang="ru-RU" sz="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 smtClean="0">
                          <a:latin typeface="Calibri"/>
                          <a:ea typeface="Calibri"/>
                          <a:cs typeface="Times New Roman"/>
                        </a:rPr>
                        <a:t>419,3</a:t>
                      </a:r>
                      <a:endParaRPr lang="ru-RU" sz="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 smtClean="0">
                          <a:latin typeface="Calibri"/>
                          <a:ea typeface="Calibri"/>
                          <a:cs typeface="Times New Roman"/>
                        </a:rPr>
                        <a:t>350,7</a:t>
                      </a:r>
                      <a:endParaRPr lang="ru-RU" sz="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 smtClean="0">
                          <a:latin typeface="Calibri"/>
                          <a:ea typeface="Calibri"/>
                          <a:cs typeface="Times New Roman"/>
                        </a:rPr>
                        <a:t>350,7</a:t>
                      </a:r>
                      <a:endParaRPr lang="ru-RU" sz="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5412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 smtClean="0">
                          <a:latin typeface="Times New Roman"/>
                          <a:ea typeface="Calibri"/>
                          <a:cs typeface="Times New Roman"/>
                        </a:rPr>
                        <a:t>Муниципальная программа «Охрана</a:t>
                      </a:r>
                      <a:r>
                        <a:rPr lang="ru-RU" sz="800" baseline="0" dirty="0" smtClean="0">
                          <a:latin typeface="Times New Roman"/>
                          <a:ea typeface="Calibri"/>
                          <a:cs typeface="Times New Roman"/>
                        </a:rPr>
                        <a:t> окружающей среды </a:t>
                      </a:r>
                      <a:r>
                        <a:rPr lang="ru-RU" sz="800" baseline="0" dirty="0" err="1" smtClean="0">
                          <a:latin typeface="Times New Roman"/>
                          <a:ea typeface="Calibri"/>
                          <a:cs typeface="Times New Roman"/>
                        </a:rPr>
                        <a:t>Солнцевского</a:t>
                      </a:r>
                      <a:r>
                        <a:rPr lang="ru-RU" sz="800" baseline="0" dirty="0" smtClean="0">
                          <a:latin typeface="Times New Roman"/>
                          <a:ea typeface="Calibri"/>
                          <a:cs typeface="Times New Roman"/>
                        </a:rPr>
                        <a:t> района  Курской области</a:t>
                      </a:r>
                      <a:endParaRPr lang="ru-RU" sz="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 smtClean="0">
                          <a:latin typeface="Calibri"/>
                          <a:ea typeface="Calibri"/>
                          <a:cs typeface="Times New Roman"/>
                        </a:rPr>
                        <a:t>1 801,9</a:t>
                      </a:r>
                      <a:endParaRPr lang="ru-RU" sz="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 smtClean="0">
                          <a:latin typeface="Calibri"/>
                          <a:ea typeface="Calibri"/>
                          <a:cs typeface="Times New Roman"/>
                        </a:rPr>
                        <a:t>0</a:t>
                      </a:r>
                      <a:endParaRPr lang="ru-RU" sz="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 smtClean="0">
                          <a:latin typeface="Calibri"/>
                          <a:ea typeface="Calibri"/>
                          <a:cs typeface="Times New Roman"/>
                        </a:rPr>
                        <a:t>0</a:t>
                      </a:r>
                      <a:endParaRPr lang="ru-RU" sz="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2835402208"/>
                  </a:ext>
                </a:extLst>
              </a:tr>
              <a:tr h="21319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latin typeface="Times New Roman"/>
                          <a:ea typeface="Calibri"/>
                          <a:cs typeface="Times New Roman"/>
                        </a:rPr>
                        <a:t>Муниципальная программа «Профилактика правонарушений в Солнцевском районе Курской области»</a:t>
                      </a:r>
                      <a:endParaRPr lang="ru-RU" sz="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T="0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00CC0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 smtClean="0">
                          <a:latin typeface="Calibri"/>
                          <a:ea typeface="Calibri"/>
                          <a:cs typeface="Times New Roman"/>
                        </a:rPr>
                        <a:t>1 038,5</a:t>
                      </a:r>
                      <a:endParaRPr lang="ru-RU" sz="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T="0" marB="0">
                    <a:solidFill>
                      <a:srgbClr val="00CC0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 smtClean="0">
                          <a:latin typeface="Calibri"/>
                          <a:ea typeface="Calibri"/>
                          <a:cs typeface="Times New Roman"/>
                        </a:rPr>
                        <a:t>458,8</a:t>
                      </a:r>
                      <a:endParaRPr lang="ru-RU" sz="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T="0" marB="0">
                    <a:solidFill>
                      <a:srgbClr val="00CC0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 smtClean="0">
                          <a:latin typeface="Calibri"/>
                          <a:ea typeface="Calibri"/>
                          <a:cs typeface="Times New Roman"/>
                        </a:rPr>
                        <a:t>458,8</a:t>
                      </a:r>
                      <a:endParaRPr lang="ru-RU" sz="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T="0" marB="0">
                    <a:solidFill>
                      <a:srgbClr val="00CC00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6866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latin typeface="Times New Roman"/>
                          <a:ea typeface="Calibri"/>
                          <a:cs typeface="Times New Roman"/>
                        </a:rPr>
                        <a:t>Муниципальная программа «Защита населения и территории от чрезвычайных ситуаций,  обеспечение пожарной безопасности и безопасности людей на водных объектах в Солнцевском районе Курской области» </a:t>
                      </a:r>
                      <a:endParaRPr lang="ru-RU" sz="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 smtClean="0">
                          <a:latin typeface="Calibri"/>
                          <a:ea typeface="Calibri"/>
                          <a:cs typeface="Times New Roman"/>
                        </a:rPr>
                        <a:t>500,0</a:t>
                      </a:r>
                      <a:endParaRPr lang="ru-RU" sz="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 smtClean="0">
                          <a:latin typeface="Calibri"/>
                          <a:ea typeface="Calibri"/>
                          <a:cs typeface="Times New Roman"/>
                        </a:rPr>
                        <a:t>0</a:t>
                      </a:r>
                      <a:endParaRPr lang="ru-RU" sz="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 smtClean="0">
                          <a:latin typeface="Calibri"/>
                          <a:ea typeface="Calibri"/>
                          <a:cs typeface="Times New Roman"/>
                        </a:rPr>
                        <a:t>500,0</a:t>
                      </a:r>
                      <a:endParaRPr lang="ru-RU" sz="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T="0" marB="0"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0550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latin typeface="Times New Roman"/>
                          <a:ea typeface="Calibri"/>
                          <a:cs typeface="Times New Roman"/>
                        </a:rPr>
                        <a:t>Муниципальная программа «Повышение эффективности управления финансами в Солнцевском районе Курской области»</a:t>
                      </a:r>
                      <a:endParaRPr lang="ru-RU" sz="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T="0" marB="0">
                    <a:solidFill>
                      <a:srgbClr val="00CC0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 smtClean="0">
                          <a:latin typeface="Calibri"/>
                          <a:ea typeface="Calibri"/>
                          <a:cs typeface="Times New Roman"/>
                        </a:rPr>
                        <a:t>12 165,0</a:t>
                      </a:r>
                      <a:endParaRPr lang="ru-RU" sz="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T="0" marB="0">
                    <a:solidFill>
                      <a:srgbClr val="00CC0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 smtClean="0">
                          <a:latin typeface="Calibri"/>
                          <a:ea typeface="Calibri"/>
                          <a:cs typeface="Times New Roman"/>
                        </a:rPr>
                        <a:t>10 224,4</a:t>
                      </a:r>
                      <a:endParaRPr lang="ru-RU" sz="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T="0" marB="0">
                    <a:solidFill>
                      <a:srgbClr val="00CC0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 smtClean="0">
                          <a:latin typeface="Calibri"/>
                          <a:ea typeface="Calibri"/>
                          <a:cs typeface="Times New Roman"/>
                        </a:rPr>
                        <a:t>9 758,0</a:t>
                      </a:r>
                      <a:endParaRPr lang="ru-RU" sz="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T="0" marB="0">
                    <a:solidFill>
                      <a:srgbClr val="00CC00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21514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latin typeface="Times New Roman"/>
                          <a:ea typeface="Calibri"/>
                          <a:cs typeface="Times New Roman"/>
                        </a:rPr>
                        <a:t>Муниципальная программа « Развитие малого и среднего предпринимательства в Солнцевском районе Курской области»</a:t>
                      </a:r>
                      <a:endParaRPr lang="ru-RU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 smtClean="0">
                          <a:latin typeface="Calibri"/>
                          <a:ea typeface="Calibri"/>
                          <a:cs typeface="Times New Roman"/>
                        </a:rPr>
                        <a:t>2,0</a:t>
                      </a:r>
                      <a:endParaRPr lang="ru-RU" sz="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 smtClean="0">
                          <a:latin typeface="Calibri"/>
                          <a:ea typeface="Calibri"/>
                          <a:cs typeface="Times New Roman"/>
                        </a:rPr>
                        <a:t>0</a:t>
                      </a:r>
                      <a:endParaRPr lang="ru-RU" sz="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 smtClean="0">
                          <a:latin typeface="Calibri"/>
                          <a:ea typeface="Calibri"/>
                          <a:cs typeface="Times New Roman"/>
                        </a:rPr>
                        <a:t>0</a:t>
                      </a:r>
                      <a:endParaRPr lang="ru-RU" sz="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T="0" marB="0"/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19645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dirty="0" smtClean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 smtClean="0">
                          <a:latin typeface="Times New Roman"/>
                          <a:ea typeface="Calibri"/>
                          <a:cs typeface="Times New Roman"/>
                        </a:rPr>
                        <a:t>Муниципальная </a:t>
                      </a:r>
                      <a:r>
                        <a:rPr lang="ru-RU" sz="800" dirty="0">
                          <a:latin typeface="Times New Roman"/>
                          <a:ea typeface="Calibri"/>
                          <a:cs typeface="Times New Roman"/>
                        </a:rPr>
                        <a:t>программа  «Содействие занятости населения в Солнцевском районе Курской области»</a:t>
                      </a:r>
                      <a:endParaRPr lang="ru-RU" sz="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T="0" marB="0" anchor="b">
                    <a:solidFill>
                      <a:srgbClr val="00CC0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 smtClean="0">
                          <a:latin typeface="Calibri"/>
                          <a:ea typeface="Calibri"/>
                          <a:cs typeface="Times New Roman"/>
                        </a:rPr>
                        <a:t>378,1</a:t>
                      </a:r>
                      <a:endParaRPr lang="ru-RU" sz="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T="0" marB="0">
                    <a:solidFill>
                      <a:srgbClr val="00CC0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 smtClean="0">
                          <a:latin typeface="Calibri"/>
                          <a:ea typeface="Calibri"/>
                          <a:cs typeface="Times New Roman"/>
                        </a:rPr>
                        <a:t>348,1</a:t>
                      </a:r>
                      <a:endParaRPr lang="ru-RU" sz="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T="0" marB="0">
                    <a:solidFill>
                      <a:srgbClr val="00CC0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 smtClean="0">
                          <a:latin typeface="Calibri"/>
                          <a:ea typeface="Calibri"/>
                          <a:cs typeface="Times New Roman"/>
                        </a:rPr>
                        <a:t>348,1</a:t>
                      </a:r>
                      <a:endParaRPr lang="ru-RU" sz="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T="0" marB="0">
                    <a:solidFill>
                      <a:srgbClr val="00CC00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3479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 smtClean="0">
                          <a:latin typeface="Times New Roman"/>
                          <a:ea typeface="Calibri"/>
                          <a:cs typeface="Times New Roman"/>
                        </a:rPr>
                        <a:t>Муниципальная </a:t>
                      </a:r>
                      <a:r>
                        <a:rPr lang="ru-RU" sz="800" dirty="0">
                          <a:latin typeface="Times New Roman"/>
                          <a:ea typeface="Calibri"/>
                          <a:cs typeface="Times New Roman"/>
                        </a:rPr>
                        <a:t>программа  «Создание условий для эффективного исполнения государственных полномочий по государственной регистрации актов гражданского состояния  в Солнцевском районе»</a:t>
                      </a:r>
                      <a:endParaRPr lang="ru-RU" sz="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 smtClean="0">
                          <a:latin typeface="Calibri"/>
                          <a:ea typeface="Calibri"/>
                          <a:cs typeface="Times New Roman"/>
                        </a:rPr>
                        <a:t>1 127,9</a:t>
                      </a:r>
                      <a:endParaRPr lang="ru-RU" sz="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 smtClean="0">
                          <a:latin typeface="Calibri"/>
                          <a:ea typeface="Calibri"/>
                          <a:cs typeface="Times New Roman"/>
                        </a:rPr>
                        <a:t>1 103,7</a:t>
                      </a:r>
                      <a:endParaRPr lang="ru-RU" sz="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 smtClean="0">
                          <a:latin typeface="Calibri"/>
                          <a:ea typeface="Calibri"/>
                          <a:cs typeface="Times New Roman"/>
                        </a:rPr>
                        <a:t>1 133,7</a:t>
                      </a:r>
                      <a:endParaRPr lang="ru-RU" sz="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T="0" marB="0"/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19395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dirty="0" smtClean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 smtClean="0">
                          <a:latin typeface="Times New Roman"/>
                          <a:ea typeface="Calibri"/>
                          <a:cs typeface="Times New Roman"/>
                        </a:rPr>
                        <a:t>Муниципальная </a:t>
                      </a:r>
                      <a:r>
                        <a:rPr lang="ru-RU" sz="800" dirty="0">
                          <a:latin typeface="Times New Roman"/>
                          <a:ea typeface="Calibri"/>
                          <a:cs typeface="Times New Roman"/>
                        </a:rPr>
                        <a:t>программа « Развитие информационного общества в Солнцевском районе Курской области»</a:t>
                      </a:r>
                      <a:endParaRPr lang="ru-RU" sz="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T="0" marB="0" anchor="b">
                    <a:solidFill>
                      <a:srgbClr val="00CC0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 smtClean="0">
                          <a:latin typeface="Calibri"/>
                          <a:ea typeface="Calibri"/>
                          <a:cs typeface="Times New Roman"/>
                        </a:rPr>
                        <a:t>250,0</a:t>
                      </a:r>
                      <a:endParaRPr lang="ru-RU" sz="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T="0" marB="0">
                    <a:solidFill>
                      <a:srgbClr val="00CC0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 smtClean="0">
                          <a:latin typeface="Calibri"/>
                          <a:ea typeface="Calibri"/>
                          <a:cs typeface="Times New Roman"/>
                        </a:rPr>
                        <a:t>0</a:t>
                      </a:r>
                      <a:endParaRPr lang="ru-RU" sz="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T="0" marB="0">
                    <a:solidFill>
                      <a:srgbClr val="00CC0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 smtClean="0">
                          <a:latin typeface="Calibri"/>
                          <a:ea typeface="Calibri"/>
                          <a:cs typeface="Times New Roman"/>
                        </a:rPr>
                        <a:t>250,0</a:t>
                      </a:r>
                      <a:endParaRPr lang="ru-RU" sz="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T="0" marB="0">
                    <a:solidFill>
                      <a:srgbClr val="00CC00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21059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latin typeface="Times New Roman"/>
                          <a:ea typeface="Calibri"/>
                          <a:cs typeface="Times New Roman"/>
                        </a:rPr>
                        <a:t>Муниципальная программа «Профилактика наркомании и медико-социальноя реабилитация больных наркоманией в Солнцевском районе Курской области»</a:t>
                      </a:r>
                      <a:endParaRPr lang="ru-RU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 smtClean="0">
                          <a:latin typeface="Calibri"/>
                          <a:ea typeface="Calibri"/>
                          <a:cs typeface="Times New Roman"/>
                        </a:rPr>
                        <a:t>3,0</a:t>
                      </a:r>
                      <a:endParaRPr lang="ru-RU" sz="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 smtClean="0">
                          <a:latin typeface="Calibri"/>
                          <a:ea typeface="Calibri"/>
                          <a:cs typeface="Times New Roman"/>
                        </a:rPr>
                        <a:t>0</a:t>
                      </a:r>
                      <a:endParaRPr lang="ru-RU" sz="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 smtClean="0">
                          <a:latin typeface="Calibri"/>
                          <a:ea typeface="Calibri"/>
                          <a:cs typeface="Times New Roman"/>
                        </a:rPr>
                        <a:t>0</a:t>
                      </a:r>
                      <a:endParaRPr lang="ru-RU" sz="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T="0" marB="0"/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38827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8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Муниципальная программа Солнцевского района Курской области "Обеспечение эффективного функционирования вспомогательных служб деятельности органов местного самоуправления муниципального района" Солнцевский район" Курской области</a:t>
                      </a:r>
                      <a:endParaRPr lang="ru-RU" sz="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T="0" marB="0">
                    <a:solidFill>
                      <a:srgbClr val="00CC0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 smtClean="0">
                          <a:latin typeface="Calibri"/>
                          <a:ea typeface="Calibri"/>
                          <a:cs typeface="Times New Roman"/>
                        </a:rPr>
                        <a:t>17 730,7</a:t>
                      </a:r>
                      <a:endParaRPr lang="ru-RU" sz="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T="0" marB="0">
                    <a:solidFill>
                      <a:srgbClr val="00CC0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 smtClean="0">
                          <a:latin typeface="Calibri"/>
                          <a:ea typeface="Calibri"/>
                          <a:cs typeface="Times New Roman"/>
                        </a:rPr>
                        <a:t>13 836,3</a:t>
                      </a:r>
                      <a:endParaRPr lang="ru-RU" sz="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T="0" marB="0">
                    <a:solidFill>
                      <a:srgbClr val="00CC0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 smtClean="0">
                          <a:latin typeface="Calibri"/>
                          <a:ea typeface="Calibri"/>
                          <a:cs typeface="Times New Roman"/>
                        </a:rPr>
                        <a:t>13 836,3</a:t>
                      </a:r>
                      <a:endParaRPr lang="ru-RU" sz="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T="0" marB="0">
                    <a:solidFill>
                      <a:srgbClr val="00CC00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30825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800" dirty="0" smtClean="0">
                          <a:latin typeface="Times New Roman"/>
                          <a:ea typeface="Calibri"/>
                          <a:cs typeface="Times New Roman"/>
                        </a:rPr>
                        <a:t>Муниципальная программа "Развитие муниципальной службы в  муниципальном образовании Солнцевский район" </a:t>
                      </a:r>
                      <a:endParaRPr lang="ru-RU" sz="800" dirty="0" smtClean="0"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T="0" marB="0"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 smtClean="0">
                          <a:latin typeface="Calibri"/>
                          <a:ea typeface="Calibri"/>
                          <a:cs typeface="Times New Roman"/>
                        </a:rPr>
                        <a:t>592,0</a:t>
                      </a:r>
                      <a:endParaRPr lang="ru-RU" sz="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T="0" marB="0"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 smtClean="0">
                          <a:latin typeface="Calibri"/>
                          <a:ea typeface="Calibri"/>
                          <a:cs typeface="Times New Roman"/>
                        </a:rPr>
                        <a:t>0</a:t>
                      </a:r>
                      <a:endParaRPr lang="ru-RU" sz="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T="0" marB="0"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 smtClean="0">
                          <a:latin typeface="Calibri"/>
                          <a:ea typeface="Calibri"/>
                          <a:cs typeface="Times New Roman"/>
                        </a:rPr>
                        <a:t>0</a:t>
                      </a:r>
                      <a:endParaRPr lang="ru-RU" sz="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T="0" marB="0">
                    <a:solidFill>
                      <a:schemeClr val="bg1">
                        <a:alpha val="2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</a:tbl>
          </a:graphicData>
        </a:graphic>
      </p:graphicFrame>
      <p:sp>
        <p:nvSpPr>
          <p:cNvPr id="14" name="TextBox 13"/>
          <p:cNvSpPr txBox="1"/>
          <p:nvPr/>
        </p:nvSpPr>
        <p:spPr>
          <a:xfrm>
            <a:off x="7874000" y="350045"/>
            <a:ext cx="108265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     </a:t>
            </a:r>
          </a:p>
          <a:p>
            <a:r>
              <a:rPr lang="ru-RU" sz="6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тыс. рублей</a:t>
            </a:r>
            <a:endParaRPr lang="ru-RU" sz="6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80736"/>
          </a:xfrm>
          <a:solidFill>
            <a:schemeClr val="accent3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r>
              <a:rPr lang="ru-RU" sz="1400" b="1" dirty="0" smtClean="0"/>
              <a:t>Сведения о планируемом предельном объеме муниципального долга  на 2024-2026гг.</a:t>
            </a:r>
            <a:endParaRPr lang="ru-RU" sz="14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66693"/>
            <a:ext cx="8229600" cy="469922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Муниципальный долг муниципального района «Солнцевский  район»</a:t>
            </a:r>
          </a:p>
          <a:p>
            <a:pPr algn="ctr"/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1. Установить объем муниципального долга муниципального района «Солнцевский  район» Курской области на 2024 год  -   60 769 113  рублей, на  2025 год -  62 553 730  рублей, на 2026 год -   64 459 556  рублей.</a:t>
            </a:r>
          </a:p>
          <a:p>
            <a:pPr algn="ctr"/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2. Установить верхний предел муниципального внутреннего долга муниципального района «Солнцевский  район» Курской области на 1 января 2025 года по долговым обязательствам муниципального района «Солнцевский  район» Курской области в сумме 0 рублей, в том числе по муниципальным гарантиям 0 рублей.</a:t>
            </a:r>
          </a:p>
          <a:p>
            <a:pPr algn="ctr"/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3. Установить верхний предел муниципального внутреннего долга муниципального района «Солнцевский  район» Курской области на 1 января 2026 года по долговым обязательствам муниципального района «Солнцевский  район» Курской области в сумме 0 рублей, в том числе по муниципальным гарантиям 0 рублей.</a:t>
            </a:r>
          </a:p>
          <a:p>
            <a:pPr algn="ctr"/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4. Установить верхний предел муниципального внутреннего долга муниципального района «Солнцевский  район» Курской области на 1 января 2027 года по долговым обязательствам муниципального района «Солнцевский  район» Курской области в сумме 0 рублей, в том числе по муниципальным гарантиям 0 рублей.</a:t>
            </a:r>
          </a:p>
          <a:p>
            <a:pPr algn="ctr"/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5. Утвердить Программу муниципальных  внутренних  заимствований муниципального района «Солнцевский  район» Курской области на 2024 год согласно приложению №  11  к настоящему решению и Программу муниципальных  внутренних  заимствований муниципального района «Солнцевский  район» Курской области на плановый период 2025 и 2026 годов согласно приложению № 12 к настоящему решению.</a:t>
            </a:r>
          </a:p>
          <a:p>
            <a:pPr algn="ctr"/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6. Утвердить Программу муниципальных гарантий муниципального района «Солнцевский  район» Курской области на 2024 год согласно приложению № 13 к настоящему решению и Программу муниципальных гарантий муниципального района «Солнцевский  район» Курской области на плановый период 2025 и 2026 годов согласно приложению № 14 к настоящему решению.</a:t>
            </a:r>
          </a:p>
          <a:p>
            <a:endParaRPr lang="ru-RU" sz="11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787180" y="4813995"/>
            <a:ext cx="496956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ct val="0"/>
              </a:spcBef>
              <a:defRPr/>
            </a:pPr>
            <a:r>
              <a:rPr lang="ru-RU" sz="1200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Бюджет </a:t>
            </a:r>
            <a:r>
              <a:rPr lang="ru-RU" sz="1200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муниципального района «Солнцевский  район» </a:t>
            </a:r>
          </a:p>
          <a:p>
            <a:pPr lvl="0">
              <a:spcBef>
                <a:spcPct val="0"/>
              </a:spcBef>
              <a:defRPr/>
            </a:pPr>
            <a:r>
              <a:rPr lang="ru-RU" sz="1200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на 2024 год и на плановый период 2025 и 2026 годов</a:t>
            </a:r>
            <a:endParaRPr lang="ru-RU" sz="1200" i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1"/>
          <p:cNvGrpSpPr/>
          <p:nvPr/>
        </p:nvGrpSpPr>
        <p:grpSpPr>
          <a:xfrm>
            <a:off x="-1" y="6453336"/>
            <a:ext cx="9144001" cy="404664"/>
            <a:chOff x="-1" y="6453336"/>
            <a:chExt cx="9144001" cy="404664"/>
          </a:xfrm>
        </p:grpSpPr>
        <p:sp>
          <p:nvSpPr>
            <p:cNvPr id="17" name="Заголовок 1"/>
            <p:cNvSpPr txBox="1">
              <a:spLocks/>
            </p:cNvSpPr>
            <p:nvPr/>
          </p:nvSpPr>
          <p:spPr>
            <a:xfrm>
              <a:off x="-1" y="6453336"/>
              <a:ext cx="5422605" cy="404664"/>
            </a:xfrm>
            <a:prstGeom prst="rect">
              <a:avLst/>
            </a:prstGeom>
            <a:ln>
              <a:noFill/>
            </a:ln>
          </p:spPr>
          <p:txBody>
            <a:bodyPr vert="horz" lIns="91440" tIns="45720" rIns="91440" bIns="45720" rtlCol="0" anchor="ctr">
              <a:normAutofit/>
            </a:bodyPr>
            <a:lstStyle/>
            <a:p>
              <a:pPr lvl="0">
                <a:spcBef>
                  <a:spcPct val="0"/>
                </a:spcBef>
                <a:defRPr/>
              </a:pPr>
              <a:r>
                <a:rPr lang="ru-RU" sz="900" i="1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 </a:t>
              </a:r>
              <a:r>
                <a:rPr lang="ru-RU" sz="900" i="1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Бюджет муниципального района «Солнцевский  район» </a:t>
              </a:r>
            </a:p>
            <a:p>
              <a:pPr lvl="0">
                <a:spcBef>
                  <a:spcPct val="0"/>
                </a:spcBef>
                <a:defRPr/>
              </a:pPr>
              <a:r>
                <a:rPr lang="ru-RU" sz="900" i="1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на 2024 год и на плановый период 2025 и 2026 годов</a:t>
              </a:r>
              <a:endParaRPr lang="ru-RU" sz="900" i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18" name="Прямая соединительная линия 17"/>
            <p:cNvCxnSpPr/>
            <p:nvPr/>
          </p:nvCxnSpPr>
          <p:spPr>
            <a:xfrm>
              <a:off x="0" y="6453336"/>
              <a:ext cx="9144000" cy="0"/>
            </a:xfrm>
            <a:prstGeom prst="line">
              <a:avLst/>
            </a:prstGeom>
            <a:ln w="190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Прямоугольник 18"/>
            <p:cNvSpPr>
              <a:spLocks noChangeAspect="1"/>
            </p:cNvSpPr>
            <p:nvPr/>
          </p:nvSpPr>
          <p:spPr>
            <a:xfrm>
              <a:off x="8784000" y="6498000"/>
              <a:ext cx="360000" cy="36000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1200" b="1" dirty="0" smtClean="0">
                  <a:solidFill>
                    <a:schemeClr val="accent5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rPr>
                <a:t>14</a:t>
              </a:r>
              <a:endParaRPr lang="ru-RU" sz="1200" b="1" dirty="0">
                <a:solidFill>
                  <a:schemeClr val="accent5">
                    <a:lumMod val="50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11" name="Заголовок 1"/>
          <p:cNvSpPr txBox="1">
            <a:spLocks/>
          </p:cNvSpPr>
          <p:nvPr/>
        </p:nvSpPr>
        <p:spPr>
          <a:xfrm>
            <a:off x="-17253" y="379562"/>
            <a:ext cx="4572000" cy="62230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ctr">
              <a:spcBef>
                <a:spcPct val="0"/>
              </a:spcBef>
              <a:defRPr/>
            </a:pPr>
            <a:endParaRPr kumimoji="0" lang="ru-RU" sz="1400" b="1" i="0" u="none" strike="noStrike" kern="1200" cap="none" spc="0" normalizeH="0" baseline="30000" noProof="0" dirty="0">
              <a:ln>
                <a:noFill/>
              </a:ln>
              <a:solidFill>
                <a:srgbClr val="1D7587"/>
              </a:solidFill>
              <a:effectLst/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563526" y="588397"/>
            <a:ext cx="8080744" cy="9002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266700" algn="ctr"/>
            <a:r>
              <a:rPr lang="ru-RU" sz="1050" b="1" dirty="0" smtClean="0">
                <a:solidFill>
                  <a:schemeClr val="accent6"/>
                </a:solidFill>
                <a:latin typeface="Arial" pitchFamily="34" charset="0"/>
                <a:cs typeface="Arial" pitchFamily="34" charset="0"/>
              </a:rPr>
              <a:t>Проект «Народный бюджет»    </a:t>
            </a:r>
            <a:r>
              <a:rPr lang="ru-RU" sz="1050" b="1" dirty="0" smtClean="0">
                <a:solidFill>
                  <a:schemeClr val="accent5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в Солнцевском районе направлен   на определение и реализацию социально значимых проектов  на территориях Солнцевского  района с привлечением граждан и организаций к деятельности органов местного самоуправления по решению проблем местного значения и осуществляется в соответствии с постановлением Администрации Курской области от 27.09.2016 №</a:t>
            </a:r>
            <a:r>
              <a:rPr lang="ru-RU" sz="8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_</a:t>
            </a:r>
            <a:r>
              <a:rPr lang="ru-RU" sz="1050" b="1" dirty="0" smtClean="0">
                <a:solidFill>
                  <a:schemeClr val="accent5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732-па  (с учетом изменений) «О вопросах реализации проекта «Народный бюджет» в Курской области».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-1" y="1616149"/>
            <a:ext cx="7629525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ru-RU" sz="1100" b="1" dirty="0" smtClean="0">
                <a:solidFill>
                  <a:schemeClr val="accent6"/>
                </a:solidFill>
                <a:latin typeface="Arial" pitchFamily="34" charset="0"/>
                <a:cs typeface="Arial" pitchFamily="34" charset="0"/>
              </a:rPr>
              <a:t>Результаты реализации проекта в 2023 году</a:t>
            </a:r>
            <a:endParaRPr lang="ru-RU" sz="1100" b="1" dirty="0">
              <a:solidFill>
                <a:schemeClr val="accent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0" y="-1"/>
            <a:ext cx="9144000" cy="430887"/>
          </a:xfrm>
          <a:prstGeom prst="rect">
            <a:avLst/>
          </a:prstGeom>
          <a:gradFill>
            <a:gsLst>
              <a:gs pos="0">
                <a:schemeClr val="accent2">
                  <a:lumMod val="75000"/>
                </a:schemeClr>
              </a:gs>
              <a:gs pos="50000">
                <a:schemeClr val="accent6">
                  <a:lumMod val="60000"/>
                  <a:lumOff val="40000"/>
                </a:schemeClr>
              </a:gs>
              <a:gs pos="100000">
                <a:schemeClr val="accent2">
                  <a:lumMod val="75000"/>
                </a:schemeClr>
              </a:gs>
            </a:gsLst>
            <a:lin ang="2700000" scaled="1"/>
          </a:gradFill>
        </p:spPr>
        <p:txBody>
          <a:bodyPr wrap="square" rtlCol="0">
            <a:spAutoFit/>
          </a:bodyPr>
          <a:lstStyle/>
          <a:p>
            <a:pPr algn="r"/>
            <a:r>
              <a:rPr lang="ru-RU" sz="14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Дополнительная информация</a:t>
            </a:r>
          </a:p>
          <a:p>
            <a:pPr algn="r"/>
            <a:endParaRPr lang="ru-RU" sz="800" b="1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0" name="Двойная стрелка влево/вправо 39"/>
          <p:cNvSpPr/>
          <p:nvPr/>
        </p:nvSpPr>
        <p:spPr>
          <a:xfrm>
            <a:off x="2179675" y="1913860"/>
            <a:ext cx="1722474" cy="1684775"/>
          </a:xfrm>
          <a:prstGeom prst="leftRightArrow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" b="1" dirty="0">
                <a:solidFill>
                  <a:schemeClr val="accent5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Ремонт участков автомобильных дорог общего пользования местного значения по пер. Болотный в с. Никольское </a:t>
            </a:r>
            <a:endParaRPr lang="ru-RU" sz="800" dirty="0">
              <a:solidFill>
                <a:schemeClr val="accent5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1" name="Двойная стрелка влево/вправо 60"/>
          <p:cNvSpPr/>
          <p:nvPr/>
        </p:nvSpPr>
        <p:spPr>
          <a:xfrm>
            <a:off x="255181" y="5539563"/>
            <a:ext cx="2402959" cy="808074"/>
          </a:xfrm>
          <a:prstGeom prst="leftRightArrow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800" dirty="0">
              <a:solidFill>
                <a:schemeClr val="accent5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9" name="Двойная стрелка влево/вправо 68"/>
          <p:cNvSpPr/>
          <p:nvPr/>
        </p:nvSpPr>
        <p:spPr>
          <a:xfrm>
            <a:off x="6209415" y="3519376"/>
            <a:ext cx="3147236" cy="552577"/>
          </a:xfrm>
          <a:prstGeom prst="leftRightArrow">
            <a:avLst>
              <a:gd name="adj1" fmla="val 50000"/>
              <a:gd name="adj2" fmla="val 45000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" b="1" dirty="0">
                <a:solidFill>
                  <a:schemeClr val="accent5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Капитальный ремонт водозабора в д. </a:t>
            </a:r>
            <a:r>
              <a:rPr lang="ru-RU" sz="800" b="1" dirty="0" err="1">
                <a:solidFill>
                  <a:schemeClr val="accent5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Конарево</a:t>
            </a:r>
            <a:r>
              <a:rPr lang="ru-RU" sz="800" b="1" dirty="0">
                <a:solidFill>
                  <a:schemeClr val="accent5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Ивановского сельсовета </a:t>
            </a:r>
            <a:r>
              <a:rPr lang="ru-RU" sz="800" b="1" dirty="0" err="1">
                <a:solidFill>
                  <a:schemeClr val="accent5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Солнцевского</a:t>
            </a:r>
            <a:r>
              <a:rPr lang="ru-RU" sz="800" b="1" dirty="0">
                <a:solidFill>
                  <a:schemeClr val="accent5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района</a:t>
            </a:r>
            <a:endParaRPr lang="ru-RU" sz="800" dirty="0">
              <a:solidFill>
                <a:schemeClr val="accent5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5329" y="1877759"/>
            <a:ext cx="2252352" cy="198630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521" y="1946089"/>
            <a:ext cx="2165832" cy="192393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521" y="4138687"/>
            <a:ext cx="2165833" cy="2196287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5328" y="4138687"/>
            <a:ext cx="2252353" cy="2237044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2421015" y="4646427"/>
            <a:ext cx="1162158" cy="13388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900" dirty="0"/>
              <a:t>Капитальный ремонт (замена) оконных блоков Филиала  №2 МКОУ "</a:t>
            </a:r>
            <a:r>
              <a:rPr lang="ru-RU" sz="900" dirty="0" err="1"/>
              <a:t>Шумаковская</a:t>
            </a:r>
            <a:r>
              <a:rPr lang="ru-RU" sz="900" dirty="0"/>
              <a:t> СОШ" </a:t>
            </a:r>
            <a:r>
              <a:rPr lang="ru-RU" sz="900" dirty="0" err="1"/>
              <a:t>Солнцевского</a:t>
            </a:r>
            <a:r>
              <a:rPr lang="ru-RU" sz="900" dirty="0"/>
              <a:t> района Курской </a:t>
            </a:r>
            <a:r>
              <a:rPr lang="ru-RU" sz="900" dirty="0" smtClean="0"/>
              <a:t>области</a:t>
            </a:r>
            <a:endParaRPr lang="ru-RU" sz="900" dirty="0"/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22597" y="1809750"/>
            <a:ext cx="2145592" cy="1788885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22597" y="4149558"/>
            <a:ext cx="2261403" cy="219807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993445"/>
          </a:xfrm>
        </p:spPr>
        <p:txBody>
          <a:bodyPr>
            <a:normAutofit/>
          </a:bodyPr>
          <a:lstStyle/>
          <a:p>
            <a:r>
              <a:rPr lang="ru-RU" sz="1600" b="1" dirty="0" smtClean="0">
                <a:solidFill>
                  <a:srgbClr val="660066"/>
                </a:solidFill>
                <a:latin typeface="Arial" pitchFamily="34" charset="0"/>
                <a:cs typeface="Arial" pitchFamily="34" charset="0"/>
              </a:rPr>
              <a:t>Проекты</a:t>
            </a:r>
            <a:br>
              <a:rPr lang="ru-RU" sz="1600" b="1" dirty="0" smtClean="0">
                <a:solidFill>
                  <a:srgbClr val="660066"/>
                </a:solidFill>
                <a:latin typeface="Arial" pitchFamily="34" charset="0"/>
                <a:cs typeface="Arial" pitchFamily="34" charset="0"/>
              </a:rPr>
            </a:br>
            <a:r>
              <a:rPr lang="ru-RU" sz="1600" b="1" dirty="0" smtClean="0">
                <a:solidFill>
                  <a:srgbClr val="660066"/>
                </a:solidFill>
                <a:latin typeface="Arial" pitchFamily="34" charset="0"/>
                <a:cs typeface="Arial" pitchFamily="34" charset="0"/>
              </a:rPr>
              <a:t>«Народный бюджет» в муниципальном районе «Солнцевский  район»             на 2024 год</a:t>
            </a:r>
            <a:endParaRPr lang="ru-RU" sz="1600" dirty="0">
              <a:solidFill>
                <a:srgbClr val="660066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0940385"/>
              </p:ext>
            </p:extLst>
          </p:nvPr>
        </p:nvGraphicFramePr>
        <p:xfrm>
          <a:off x="276446" y="1268084"/>
          <a:ext cx="8448456" cy="397420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9335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1836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1836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81836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438116"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Наименование объекта</a:t>
                      </a:r>
                    </a:p>
                  </a:txBody>
                  <a:tcPr marL="12700" marR="12700" marT="7144" marB="0" anchor="b">
                    <a:solidFill>
                      <a:srgbClr val="66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обл</a:t>
                      </a:r>
                      <a:r>
                        <a:rPr lang="ru-RU" sz="800" b="1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. бюджет </a:t>
                      </a:r>
                      <a:endParaRPr lang="ru-RU" sz="8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700" marR="12700" marT="7144" marB="0" anchor="b">
                    <a:solidFill>
                      <a:srgbClr val="66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местный </a:t>
                      </a:r>
                      <a:r>
                        <a:rPr lang="ru-RU" sz="800" b="1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бюджет         (</a:t>
                      </a:r>
                      <a:r>
                        <a:rPr lang="ru-RU" sz="800" b="1" i="0" u="none" strike="noStrike" dirty="0" err="1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софинансирование</a:t>
                      </a:r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</a:p>
                  </a:txBody>
                  <a:tcPr marL="12700" marR="12700" marT="7144" marB="0" anchor="b">
                    <a:solidFill>
                      <a:srgbClr val="66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средства</a:t>
                      </a:r>
                      <a:r>
                        <a:rPr lang="ru-RU" sz="800" b="1" i="0" u="none" strike="noStrike" baseline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</a:t>
                      </a:r>
                      <a:r>
                        <a:rPr lang="ru-RU" sz="800" b="1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населения </a:t>
                      </a:r>
                      <a:endParaRPr lang="ru-RU" sz="8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700" marR="12700" marT="7144" marB="0" anchor="b">
                    <a:solidFill>
                      <a:srgbClr val="66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87254"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Реализация проекта «Народный бюджет». «Ремонт участков автомобильных дорог общего пользования местного значения по ул. Новая в с. Зуевка Зуевского сельсовета </a:t>
                      </a:r>
                      <a:r>
                        <a:rPr lang="ru-RU" sz="10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Солнцевского</a:t>
                      </a:r>
                      <a:r>
                        <a:rPr lang="ru-RU" sz="1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района Курской области» 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2700" marR="12700" marT="7144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1 994 108</a:t>
                      </a:r>
                    </a:p>
                    <a:p>
                      <a:pPr algn="ctr" fontAlgn="b"/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2700" marR="12700" marT="7144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1 262 935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2700" marR="12700" marT="7144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66 470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2700" marR="12700" marT="7144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48178"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Реализация проекта «Народный бюджет». «Ремонт участка автомобильной дороги общего пользования местного значения по ул. Придорожная  в д. Малая Зуевка  </a:t>
                      </a:r>
                      <a:r>
                        <a:rPr lang="ru-RU" sz="10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Солнцевского</a:t>
                      </a:r>
                      <a:r>
                        <a:rPr lang="ru-RU" sz="1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района Курской области»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2700" marR="12700" marT="714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2 246 778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2700" marR="12700" marT="714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1 422 959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2700" marR="12700" marT="714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74 893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2700" marR="12700" marT="7144" marB="0" anchor="b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95721"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Реализация проекта «Народный бюджет». Ремонт участка сети водоснабжения по ул. </a:t>
                      </a:r>
                      <a:r>
                        <a:rPr lang="ru-RU" sz="10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Поздняковская</a:t>
                      </a:r>
                      <a:r>
                        <a:rPr lang="ru-RU" sz="1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0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с.Орлянка</a:t>
                      </a:r>
                      <a:r>
                        <a:rPr lang="ru-RU" sz="1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0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Солнцевского</a:t>
                      </a:r>
                      <a:r>
                        <a:rPr lang="ru-RU" sz="1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района Курской области 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2700" marR="12700" marT="714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1 432 896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2700" marR="12700" marT="714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907 501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2700" marR="12700" marT="714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47 763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2700" marR="12700" marT="7144" marB="0" anchor="b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35794"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Реализация проекта «Народный бюджет». «Капитальный ремонт здания Филиала №1  МКОУ «</a:t>
                      </a:r>
                      <a:r>
                        <a:rPr lang="ru-RU" sz="10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Шумаковская</a:t>
                      </a:r>
                      <a:r>
                        <a:rPr lang="ru-RU" sz="1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СОШ» </a:t>
                      </a:r>
                      <a:r>
                        <a:rPr lang="ru-RU" sz="10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Солнцевского</a:t>
                      </a:r>
                      <a:r>
                        <a:rPr lang="ru-RU" sz="1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района Курской области 2 этап и 3 этап».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2700" marR="12700" marT="714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2 400 000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2700" marR="12700" marT="714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1 953 780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2700" marR="12700" marT="714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80 000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2700" marR="12700" marT="7144" marB="0" anchor="b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35794"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Реализация проекта «Народный бюджет». «Капитальный ремонт здания МКДОУ «Детский сад «Солнышко» </a:t>
                      </a:r>
                      <a:r>
                        <a:rPr lang="ru-RU" sz="10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Солнцевского</a:t>
                      </a:r>
                      <a:r>
                        <a:rPr lang="ru-RU" sz="1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района Курской области, расположенного по адресу: Курская область, </a:t>
                      </a:r>
                      <a:r>
                        <a:rPr lang="ru-RU" sz="10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п.Солнцево</a:t>
                      </a:r>
                      <a:r>
                        <a:rPr lang="ru-RU" sz="1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ул. Первомайская, 31 в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2700" marR="12700" marT="7144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2 259 408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2700" marR="12700" marT="7144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14 309 58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2700" marR="12700" marT="7144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75 314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2700" marR="12700" marT="7144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596349" y="5592726"/>
            <a:ext cx="626165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ct val="0"/>
              </a:spcBef>
              <a:defRPr/>
            </a:pPr>
            <a:r>
              <a:rPr lang="ru-RU" sz="1000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Бюджет </a:t>
            </a:r>
            <a:r>
              <a:rPr lang="ru-RU" sz="1000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муниципального района «Солнцевский  район» </a:t>
            </a:r>
          </a:p>
          <a:p>
            <a:pPr lvl="0">
              <a:spcBef>
                <a:spcPct val="0"/>
              </a:spcBef>
              <a:defRPr/>
            </a:pPr>
            <a:r>
              <a:rPr lang="ru-RU" sz="1000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на 2024 год и на плановый период 2025 и 2026 годов</a:t>
            </a:r>
            <a:endParaRPr lang="ru-RU" sz="1000" i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s://summitinternet.com.au/wp-content/uploads/communication-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00564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130" y="2060849"/>
            <a:ext cx="6326039" cy="2176879"/>
          </a:xfrm>
          <a:ln>
            <a:noFill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normAutofit/>
          </a:bodyPr>
          <a:lstStyle/>
          <a:p>
            <a:pPr algn="ctr"/>
            <a:r>
              <a:rPr lang="ru-RU" sz="3600" b="1" i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ДОПОЛНИТЕЛЬНАЯ</a:t>
            </a:r>
            <a:r>
              <a:rPr lang="ru-RU" sz="36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sz="36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i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ИНФОРМАЦИЯ</a:t>
            </a:r>
            <a:endParaRPr lang="ru-RU" sz="36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342" name="Picture 6" descr="http://nauka.info/images/files/144879868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496635" y="3356994"/>
            <a:ext cx="1462316" cy="1224136"/>
          </a:xfrm>
          <a:prstGeom prst="rect">
            <a:avLst/>
          </a:prstGeom>
          <a:noFill/>
        </p:spPr>
      </p:pic>
      <p:pic>
        <p:nvPicPr>
          <p:cNvPr id="14348" name="Picture 12" descr="http://aleksbelolipetsckiy.ru/wp-content/uploads/2013/10/43527862_Subscription_XL-1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031354" y="116632"/>
            <a:ext cx="1875487" cy="1512168"/>
          </a:xfrm>
          <a:prstGeom prst="rect">
            <a:avLst/>
          </a:prstGeom>
          <a:noFill/>
        </p:spPr>
      </p:pic>
      <p:pic>
        <p:nvPicPr>
          <p:cNvPr id="14350" name="Picture 14" descr="http://vprofsouze.ru/wp-content/uploads/2017/04/Rim7-D_vlKI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05534" y="0"/>
            <a:ext cx="1861129" cy="19168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Picture 2" descr="https://okartinkah.ru/img/kartinki-dlya-prezentaciy-chelovechki-2371/kartinki-dlya-prezentaciy-chelovechki-22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51520" y="260648"/>
            <a:ext cx="1728192" cy="1539552"/>
          </a:xfrm>
          <a:prstGeom prst="rect">
            <a:avLst/>
          </a:prstGeom>
          <a:noFill/>
        </p:spPr>
      </p:pic>
      <p:pic>
        <p:nvPicPr>
          <p:cNvPr id="14340" name="Picture 4" descr="https://poeziya-kamnya.ru/assets/content/images/17824_liveinternet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179121" y="188641"/>
            <a:ext cx="2060536" cy="93610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Picture 6" descr="http://www.infonetline.com/carousel/img/polezno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230757" y="1772817"/>
            <a:ext cx="1601184" cy="1440160"/>
          </a:xfrm>
          <a:prstGeom prst="rect">
            <a:avLst/>
          </a:prstGeom>
          <a:noFill/>
        </p:spPr>
      </p:pic>
      <p:sp>
        <p:nvSpPr>
          <p:cNvPr id="14344" name="AutoShape 8"/>
          <p:cNvSpPr>
            <a:spLocks noChangeAspect="1" noChangeArrowheads="1"/>
          </p:cNvSpPr>
          <p:nvPr/>
        </p:nvSpPr>
        <p:spPr bwMode="auto">
          <a:xfrm>
            <a:off x="58618" y="-144463"/>
            <a:ext cx="281353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4346" name="AutoShape 10"/>
          <p:cNvSpPr>
            <a:spLocks noChangeAspect="1" noChangeArrowheads="1"/>
          </p:cNvSpPr>
          <p:nvPr/>
        </p:nvSpPr>
        <p:spPr bwMode="auto">
          <a:xfrm>
            <a:off x="58618" y="-144463"/>
            <a:ext cx="281353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12"/>
          <p:cNvSpPr>
            <a:spLocks noChangeAspect="1" noChangeArrowheads="1"/>
          </p:cNvSpPr>
          <p:nvPr/>
        </p:nvSpPr>
        <p:spPr bwMode="auto">
          <a:xfrm>
            <a:off x="58618" y="-144463"/>
            <a:ext cx="281353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AutoShape 14"/>
          <p:cNvSpPr>
            <a:spLocks noChangeAspect="1" noChangeArrowheads="1"/>
          </p:cNvSpPr>
          <p:nvPr/>
        </p:nvSpPr>
        <p:spPr bwMode="auto">
          <a:xfrm>
            <a:off x="58618" y="-144463"/>
            <a:ext cx="281353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4352" name="AutoShape 16"/>
          <p:cNvSpPr>
            <a:spLocks noChangeAspect="1" noChangeArrowheads="1"/>
          </p:cNvSpPr>
          <p:nvPr/>
        </p:nvSpPr>
        <p:spPr bwMode="auto">
          <a:xfrm>
            <a:off x="58618" y="-144463"/>
            <a:ext cx="281353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7" name="Овал 16"/>
          <p:cNvSpPr/>
          <p:nvPr/>
        </p:nvSpPr>
        <p:spPr>
          <a:xfrm>
            <a:off x="8227791" y="5661249"/>
            <a:ext cx="531752" cy="576064"/>
          </a:xfrm>
          <a:prstGeom prst="ellips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0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8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68317" y="285750"/>
            <a:ext cx="8218487" cy="2000242"/>
          </a:xfrm>
          <a:blipFill>
            <a:blip r:embed="rId2"/>
            <a:tile tx="0" ty="0" sx="100000" sy="100000" flip="none" algn="tl"/>
          </a:blipFill>
        </p:spPr>
        <p:txBody>
          <a:bodyPr/>
          <a:lstStyle/>
          <a:p>
            <a:pPr algn="ctr" eaLnBrk="1" hangingPunct="1">
              <a:defRPr/>
            </a:pPr>
            <a:r>
              <a:rPr lang="ru-RU" sz="2800" i="1" dirty="0" smtClean="0">
                <a:solidFill>
                  <a:srgbClr val="0033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Информация подготовлена управлением  финансов администрации </a:t>
            </a:r>
            <a:r>
              <a:rPr lang="ru-RU" sz="2800" i="1" dirty="0" err="1" smtClean="0">
                <a:solidFill>
                  <a:srgbClr val="0033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Солнцевского</a:t>
            </a:r>
            <a:r>
              <a:rPr lang="ru-RU" sz="2800" i="1" dirty="0" smtClean="0">
                <a:solidFill>
                  <a:srgbClr val="0033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  района </a:t>
            </a:r>
            <a:br>
              <a:rPr lang="ru-RU" sz="2800" i="1" dirty="0" smtClean="0">
                <a:solidFill>
                  <a:srgbClr val="0033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</a:br>
            <a:r>
              <a:rPr lang="ru-RU" sz="2800" dirty="0" smtClean="0">
                <a:solidFill>
                  <a:srgbClr val="0033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Контактная информация:</a:t>
            </a:r>
          </a:p>
        </p:txBody>
      </p:sp>
      <p:sp>
        <p:nvSpPr>
          <p:cNvPr id="5734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966822"/>
            <a:ext cx="8229600" cy="4319678"/>
          </a:xfrm>
          <a:blipFill dpi="0" rotWithShape="1">
            <a:blip r:embed="rId2"/>
            <a:srcRect/>
            <a:tile tx="0" ty="0" sx="100000" sy="100000" flip="none" algn="tl"/>
          </a:blipFill>
        </p:spPr>
        <p:txBody>
          <a:bodyPr/>
          <a:lstStyle/>
          <a:p>
            <a:pPr algn="ctr" eaLnBrk="1" hangingPunct="1">
              <a:lnSpc>
                <a:spcPct val="80000"/>
              </a:lnSpc>
              <a:buFontTx/>
              <a:buNone/>
            </a:pPr>
            <a:endParaRPr lang="ru-RU" sz="2000" dirty="0" smtClean="0">
              <a:latin typeface="Times New Roman" pitchFamily="18" charset="0"/>
            </a:endParaRPr>
          </a:p>
          <a:p>
            <a:pPr algn="ctr" eaLnBrk="1" hangingPunct="1">
              <a:lnSpc>
                <a:spcPct val="80000"/>
              </a:lnSpc>
              <a:buFontTx/>
              <a:buNone/>
            </a:pPr>
            <a:r>
              <a:rPr lang="ru-RU" sz="2000" dirty="0" smtClean="0">
                <a:latin typeface="Times New Roman" pitchFamily="18" charset="0"/>
              </a:rPr>
              <a:t>Начальник Управления  финансов администрации </a:t>
            </a:r>
            <a:r>
              <a:rPr lang="ru-RU" sz="2000" dirty="0" err="1" smtClean="0">
                <a:latin typeface="Times New Roman" pitchFamily="18" charset="0"/>
              </a:rPr>
              <a:t>Солнцевского</a:t>
            </a:r>
            <a:r>
              <a:rPr lang="ru-RU" sz="2000" dirty="0" smtClean="0">
                <a:latin typeface="Times New Roman" pitchFamily="18" charset="0"/>
              </a:rPr>
              <a:t>  района Курской области</a:t>
            </a:r>
          </a:p>
          <a:p>
            <a:pPr algn="ctr" eaLnBrk="1" hangingPunct="1">
              <a:lnSpc>
                <a:spcPct val="80000"/>
              </a:lnSpc>
              <a:buFontTx/>
              <a:buNone/>
            </a:pPr>
            <a:r>
              <a:rPr lang="ru-RU" sz="2000" dirty="0" smtClean="0">
                <a:latin typeface="Times New Roman" pitchFamily="18" charset="0"/>
              </a:rPr>
              <a:t>Лаврухина  Светлана Николаевна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ru-RU" sz="2000" dirty="0" smtClean="0">
              <a:latin typeface="Times New Roman" pitchFamily="18" charset="0"/>
            </a:endParaRPr>
          </a:p>
          <a:p>
            <a:pPr algn="ctr" eaLnBrk="1" hangingPunct="1">
              <a:lnSpc>
                <a:spcPct val="80000"/>
              </a:lnSpc>
              <a:buFontTx/>
              <a:buNone/>
            </a:pPr>
            <a:r>
              <a:rPr lang="ru-RU" sz="2000" dirty="0" smtClean="0">
                <a:latin typeface="Times New Roman" pitchFamily="18" charset="0"/>
              </a:rPr>
              <a:t>График  работы: понедельник-пятница с 9-00 до 18-00</a:t>
            </a:r>
          </a:p>
          <a:p>
            <a:pPr algn="ctr" eaLnBrk="1" hangingPunct="1">
              <a:lnSpc>
                <a:spcPct val="80000"/>
              </a:lnSpc>
              <a:buFontTx/>
              <a:buNone/>
            </a:pPr>
            <a:r>
              <a:rPr lang="ru-RU" sz="2000" dirty="0" smtClean="0">
                <a:latin typeface="Times New Roman" pitchFamily="18" charset="0"/>
              </a:rPr>
              <a:t>перерыв с 13-00 до 14-00, </a:t>
            </a:r>
          </a:p>
          <a:p>
            <a:pPr algn="ctr" eaLnBrk="1" hangingPunct="1">
              <a:lnSpc>
                <a:spcPct val="80000"/>
              </a:lnSpc>
              <a:buFontTx/>
              <a:buNone/>
            </a:pPr>
            <a:r>
              <a:rPr lang="ru-RU" sz="2000" dirty="0" smtClean="0">
                <a:latin typeface="Times New Roman" pitchFamily="18" charset="0"/>
              </a:rPr>
              <a:t>выходные дни – суббота, воскресенье</a:t>
            </a:r>
          </a:p>
          <a:p>
            <a:pPr algn="ctr" eaLnBrk="1" hangingPunct="1">
              <a:lnSpc>
                <a:spcPct val="80000"/>
              </a:lnSpc>
              <a:buFontTx/>
              <a:buNone/>
            </a:pPr>
            <a:r>
              <a:rPr lang="ru-RU" sz="2000" dirty="0" smtClean="0">
                <a:latin typeface="Times New Roman" pitchFamily="18" charset="0"/>
              </a:rPr>
              <a:t>306120, п.Солнцево </a:t>
            </a:r>
            <a:r>
              <a:rPr lang="ru-RU" sz="2000" dirty="0" err="1" smtClean="0">
                <a:latin typeface="Times New Roman" pitchFamily="18" charset="0"/>
              </a:rPr>
              <a:t>Солнцевский</a:t>
            </a:r>
            <a:r>
              <a:rPr lang="ru-RU" sz="2000" dirty="0" smtClean="0">
                <a:latin typeface="Times New Roman" pitchFamily="18" charset="0"/>
              </a:rPr>
              <a:t> район</a:t>
            </a:r>
          </a:p>
          <a:p>
            <a:pPr algn="ctr" eaLnBrk="1" hangingPunct="1">
              <a:lnSpc>
                <a:spcPct val="80000"/>
              </a:lnSpc>
              <a:buFontTx/>
              <a:buNone/>
            </a:pPr>
            <a:r>
              <a:rPr lang="ru-RU" sz="2000" dirty="0" smtClean="0">
                <a:latin typeface="Times New Roman" pitchFamily="18" charset="0"/>
              </a:rPr>
              <a:t>Управление финансов Администрации </a:t>
            </a:r>
            <a:r>
              <a:rPr lang="ru-RU" sz="2000" dirty="0" err="1" smtClean="0">
                <a:latin typeface="Times New Roman" pitchFamily="18" charset="0"/>
              </a:rPr>
              <a:t>Солнцевского</a:t>
            </a:r>
            <a:r>
              <a:rPr lang="ru-RU" sz="2000" dirty="0" smtClean="0">
                <a:latin typeface="Times New Roman" pitchFamily="18" charset="0"/>
              </a:rPr>
              <a:t> района Курской области</a:t>
            </a:r>
          </a:p>
          <a:p>
            <a:pPr algn="ctr" eaLnBrk="1" hangingPunct="1">
              <a:lnSpc>
                <a:spcPct val="80000"/>
              </a:lnSpc>
              <a:buFontTx/>
              <a:buNone/>
            </a:pPr>
            <a:r>
              <a:rPr lang="ru-RU" sz="2000" dirty="0" smtClean="0">
                <a:latin typeface="Times New Roman" pitchFamily="18" charset="0"/>
              </a:rPr>
              <a:t>тел.: (4712) 54 2-22-84 </a:t>
            </a:r>
          </a:p>
          <a:p>
            <a:pPr algn="ctr" eaLnBrk="1" hangingPunct="1">
              <a:lnSpc>
                <a:spcPct val="80000"/>
              </a:lnSpc>
              <a:buFontTx/>
              <a:buNone/>
            </a:pPr>
            <a:r>
              <a:rPr lang="ru-RU" sz="2000" dirty="0" smtClean="0">
                <a:latin typeface="Times New Roman" pitchFamily="18" charset="0"/>
              </a:rPr>
              <a:t>факс: (4712)54 2-24-43</a:t>
            </a:r>
          </a:p>
          <a:p>
            <a:pPr algn="ctr" eaLnBrk="1" hangingPunct="1">
              <a:lnSpc>
                <a:spcPct val="80000"/>
              </a:lnSpc>
              <a:buFontTx/>
              <a:buNone/>
            </a:pPr>
            <a:r>
              <a:rPr lang="ru-RU" sz="2000" dirty="0" smtClean="0">
                <a:latin typeface="Times New Roman" pitchFamily="18" charset="0"/>
              </a:rPr>
              <a:t>Электронная почта: </a:t>
            </a:r>
            <a:r>
              <a:rPr lang="en-US" sz="2000" dirty="0" smtClean="0">
                <a:latin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</a:rPr>
              <a:t>uprfinsolncevo</a:t>
            </a:r>
            <a:r>
              <a:rPr lang="ru-RU" sz="2000" dirty="0" smtClean="0">
                <a:latin typeface="Times New Roman" pitchFamily="18" charset="0"/>
              </a:rPr>
              <a:t>_</a:t>
            </a:r>
            <a:r>
              <a:rPr lang="en-US" sz="2000" dirty="0" smtClean="0">
                <a:latin typeface="Times New Roman" pitchFamily="18" charset="0"/>
              </a:rPr>
              <a:t>22@ mail.ru</a:t>
            </a:r>
            <a:endParaRPr lang="ru-RU" sz="2000" dirty="0" smtClean="0">
              <a:latin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66FFCC"/>
          </a:solidFill>
        </p:spPr>
        <p:txBody>
          <a:bodyPr>
            <a:normAutofit/>
          </a:bodyPr>
          <a:lstStyle/>
          <a:p>
            <a:pPr algn="ctr">
              <a:defRPr/>
            </a:pPr>
            <a:r>
              <a:rPr lang="ru-RU" sz="2800" b="1" dirty="0" smtClean="0"/>
              <a:t>Источники размещения информации о бюджете муниципального  района «</a:t>
            </a:r>
            <a:r>
              <a:rPr lang="ru-RU" sz="2800" b="1" dirty="0" err="1" smtClean="0"/>
              <a:t>Солнцевский</a:t>
            </a:r>
            <a:r>
              <a:rPr lang="ru-RU" sz="2800" b="1" dirty="0" smtClean="0"/>
              <a:t>  район»</a:t>
            </a:r>
            <a:endParaRPr lang="ru-RU" sz="2800" b="1" dirty="0"/>
          </a:p>
        </p:txBody>
      </p:sp>
      <p:sp>
        <p:nvSpPr>
          <p:cNvPr id="55299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1800" dirty="0" smtClean="0"/>
              <a:t>Официальный сайт муниципального образования «</a:t>
            </a:r>
            <a:r>
              <a:rPr lang="ru-RU" sz="1800" dirty="0" err="1" smtClean="0"/>
              <a:t>Солнцевский</a:t>
            </a:r>
            <a:r>
              <a:rPr lang="ru-RU" sz="1800" dirty="0" smtClean="0"/>
              <a:t>  район»- </a:t>
            </a:r>
          </a:p>
          <a:p>
            <a:pPr>
              <a:buFontTx/>
              <a:buNone/>
            </a:pPr>
            <a:r>
              <a:rPr lang="en-US" sz="1800" dirty="0" smtClean="0">
                <a:hlinkClick r:id="rId2"/>
              </a:rPr>
              <a:t>http://solnr.rkursk.ru</a:t>
            </a:r>
            <a:endParaRPr lang="en-US" sz="1800" dirty="0" smtClean="0"/>
          </a:p>
          <a:p>
            <a:pPr>
              <a:buFontTx/>
              <a:buNone/>
            </a:pPr>
            <a:endParaRPr lang="ru-RU" dirty="0" smtClean="0"/>
          </a:p>
          <a:p>
            <a:pPr>
              <a:buFontTx/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Информационный бюллетень Администрации Солнцевского  района</a:t>
            </a:r>
          </a:p>
          <a:p>
            <a:pPr>
              <a:buFontTx/>
              <a:buNone/>
            </a:pPr>
            <a:endParaRPr lang="en-US" dirty="0" smtClean="0"/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09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85749" y="357188"/>
            <a:ext cx="8347887" cy="1143000"/>
          </a:xfrm>
          <a:solidFill>
            <a:srgbClr val="EAEAEA"/>
          </a:solidFill>
        </p:spPr>
        <p:txBody>
          <a:bodyPr anchor="t"/>
          <a:lstStyle/>
          <a:p>
            <a:pPr algn="r" eaLnBrk="1" hangingPunct="1">
              <a:defRPr/>
            </a:pPr>
            <a:r>
              <a:rPr lang="ru-RU" sz="3600" b="1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Структура бюджета для граждан</a:t>
            </a:r>
            <a:r>
              <a:rPr lang="ru-RU" sz="3600" b="1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:</a:t>
            </a:r>
          </a:p>
        </p:txBody>
      </p:sp>
      <p:sp>
        <p:nvSpPr>
          <p:cNvPr id="260099" name="Rectangle 3"/>
          <p:cNvSpPr>
            <a:spLocks noGrp="1" noChangeArrowheads="1"/>
          </p:cNvSpPr>
          <p:nvPr>
            <p:ph type="body" idx="4294967295"/>
          </p:nvPr>
        </p:nvSpPr>
        <p:spPr>
          <a:noFill/>
        </p:spPr>
        <p:txBody>
          <a:bodyPr/>
          <a:lstStyle/>
          <a:p>
            <a:pPr eaLnBrk="1" hangingPunct="1"/>
            <a:r>
              <a:rPr lang="ru-RU" sz="2800" dirty="0" smtClean="0">
                <a:solidFill>
                  <a:srgbClr val="003366"/>
                </a:solidFill>
                <a:latin typeface="Times New Roman" pitchFamily="18" charset="0"/>
              </a:rPr>
              <a:t> </a:t>
            </a:r>
            <a:r>
              <a:rPr lang="ru-RU" sz="2800" b="1" dirty="0" smtClean="0">
                <a:solidFill>
                  <a:srgbClr val="7030A0"/>
                </a:solidFill>
                <a:latin typeface="Times New Roman" pitchFamily="18" charset="0"/>
              </a:rPr>
              <a:t>Вводная часть</a:t>
            </a:r>
          </a:p>
          <a:p>
            <a:pPr eaLnBrk="1" hangingPunct="1"/>
            <a:r>
              <a:rPr lang="ru-RU" sz="2800" b="1" dirty="0" smtClean="0">
                <a:solidFill>
                  <a:srgbClr val="7030A0"/>
                </a:solidFill>
                <a:latin typeface="Times New Roman" pitchFamily="18" charset="0"/>
              </a:rPr>
              <a:t>Общие характеристики бюджета</a:t>
            </a:r>
          </a:p>
          <a:p>
            <a:pPr eaLnBrk="1" hangingPunct="1"/>
            <a:r>
              <a:rPr lang="ru-RU" sz="2800" b="1" dirty="0" smtClean="0">
                <a:solidFill>
                  <a:srgbClr val="7030A0"/>
                </a:solidFill>
                <a:latin typeface="Times New Roman" pitchFamily="18" charset="0"/>
              </a:rPr>
              <a:t>Доходы бюджета</a:t>
            </a:r>
          </a:p>
          <a:p>
            <a:pPr eaLnBrk="1" hangingPunct="1"/>
            <a:r>
              <a:rPr lang="ru-RU" sz="2800" b="1" dirty="0" smtClean="0">
                <a:solidFill>
                  <a:srgbClr val="7030A0"/>
                </a:solidFill>
                <a:latin typeface="Times New Roman" pitchFamily="18" charset="0"/>
              </a:rPr>
              <a:t>Расходы бюджета</a:t>
            </a:r>
          </a:p>
          <a:p>
            <a:pPr eaLnBrk="1" hangingPunct="1"/>
            <a:r>
              <a:rPr lang="ru-RU" sz="2800" b="1" dirty="0" smtClean="0">
                <a:solidFill>
                  <a:srgbClr val="7030A0"/>
                </a:solidFill>
                <a:latin typeface="Times New Roman" pitchFamily="18" charset="0"/>
              </a:rPr>
              <a:t>Муниципальные программы</a:t>
            </a:r>
          </a:p>
          <a:p>
            <a:pPr eaLnBrk="1" hangingPunct="1"/>
            <a:r>
              <a:rPr lang="ru-RU" sz="2800" b="1" dirty="0" smtClean="0">
                <a:solidFill>
                  <a:srgbClr val="7030A0"/>
                </a:solidFill>
                <a:latin typeface="Times New Roman" pitchFamily="18" charset="0"/>
              </a:rPr>
              <a:t>Дополнительная информация</a:t>
            </a:r>
          </a:p>
        </p:txBody>
      </p:sp>
    </p:spTree>
  </p:cSld>
  <p:clrMapOvr>
    <a:masterClrMapping/>
  </p:clrMapOvr>
  <p:transition spd="med" advTm="6500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60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60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0098" grpId="0" animBg="1"/>
      <p:bldP spid="26009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405442"/>
            <a:ext cx="4562475" cy="715992"/>
          </a:xfrm>
        </p:spPr>
        <p:txBody>
          <a:bodyPr>
            <a:normAutofit/>
          </a:bodyPr>
          <a:lstStyle/>
          <a:p>
            <a:r>
              <a:rPr lang="ru-RU" sz="1400" b="1" dirty="0" smtClean="0">
                <a:solidFill>
                  <a:srgbClr val="1D7587"/>
                </a:solidFill>
                <a:latin typeface="Arial" pitchFamily="34" charset="0"/>
                <a:cs typeface="Arial" pitchFamily="34" charset="0"/>
              </a:rPr>
              <a:t>Административно-территориальное устройство Солнцевского  района</a:t>
            </a:r>
            <a:endParaRPr lang="ru-RU" sz="1400" b="1" dirty="0">
              <a:solidFill>
                <a:srgbClr val="1D7587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268760"/>
            <a:ext cx="4581525" cy="3341340"/>
          </a:xfrm>
        </p:spPr>
        <p:txBody>
          <a:bodyPr>
            <a:normAutofit/>
          </a:bodyPr>
          <a:lstStyle/>
          <a:p>
            <a:r>
              <a:rPr lang="ru-RU" sz="1400" dirty="0" smtClean="0"/>
              <a:t>Территория Солнцевского района граничит на севере с территорией </a:t>
            </a:r>
            <a:r>
              <a:rPr lang="ru-RU" sz="1400" dirty="0" err="1" smtClean="0"/>
              <a:t>Щигровского</a:t>
            </a:r>
            <a:r>
              <a:rPr lang="ru-RU" sz="1400" dirty="0" smtClean="0"/>
              <a:t> района Курской области, на северо-востоке с территорией </a:t>
            </a:r>
            <a:r>
              <a:rPr lang="ru-RU" sz="1400" dirty="0" err="1" smtClean="0"/>
              <a:t>Тимского</a:t>
            </a:r>
            <a:r>
              <a:rPr lang="ru-RU" sz="1400" dirty="0" smtClean="0"/>
              <a:t> района Курской области, на востоке с территорией </a:t>
            </a:r>
            <a:r>
              <a:rPr lang="ru-RU" sz="1400" dirty="0" err="1" smtClean="0"/>
              <a:t>Мантуровского</a:t>
            </a:r>
            <a:r>
              <a:rPr lang="ru-RU" sz="1400" dirty="0" smtClean="0"/>
              <a:t> района Курской области, на юге и юго-западе с территорией </a:t>
            </a:r>
            <a:r>
              <a:rPr lang="ru-RU" sz="1400" dirty="0" err="1" smtClean="0"/>
              <a:t>Пристенского</a:t>
            </a:r>
            <a:r>
              <a:rPr lang="ru-RU" sz="1400" dirty="0" smtClean="0"/>
              <a:t> района Курской области, на западе с территорией </a:t>
            </a:r>
            <a:r>
              <a:rPr lang="ru-RU" sz="1400" dirty="0" err="1" smtClean="0"/>
              <a:t>Медвенского</a:t>
            </a:r>
            <a:r>
              <a:rPr lang="ru-RU" sz="1400" dirty="0" smtClean="0"/>
              <a:t> района Курской области, на северо-западе с территорией Курского района Курской области.</a:t>
            </a:r>
          </a:p>
          <a:p>
            <a:r>
              <a:rPr lang="ru-RU" sz="1400" dirty="0" smtClean="0"/>
              <a:t>Территория  Солнцевского района составляет  1051,8 квадратных  километров.</a:t>
            </a:r>
          </a:p>
          <a:p>
            <a:pPr marL="0" indent="12700">
              <a:buNone/>
            </a:pPr>
            <a:endParaRPr lang="ru-RU" sz="1100" b="1" dirty="0" smtClean="0">
              <a:solidFill>
                <a:schemeClr val="accent5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0" indent="12700">
              <a:buNone/>
            </a:pPr>
            <a:r>
              <a:rPr lang="ru-RU" sz="1100" b="1" dirty="0" smtClean="0">
                <a:solidFill>
                  <a:schemeClr val="accent5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Население (на 01.01.2024) – </a:t>
            </a:r>
            <a:r>
              <a:rPr lang="ru-RU" sz="1100" b="1" dirty="0" smtClean="0">
                <a:latin typeface="Arial" pitchFamily="34" charset="0"/>
                <a:cs typeface="Arial" pitchFamily="34" charset="0"/>
              </a:rPr>
              <a:t>12 048 человека</a:t>
            </a:r>
            <a:endParaRPr lang="ru-RU" sz="11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Содержимое 2"/>
          <p:cNvSpPr txBox="1">
            <a:spLocks/>
          </p:cNvSpPr>
          <p:nvPr/>
        </p:nvSpPr>
        <p:spPr>
          <a:xfrm>
            <a:off x="5419726" y="1762125"/>
            <a:ext cx="3562349" cy="4629150"/>
          </a:xfrm>
          <a:prstGeom prst="rect">
            <a:avLst/>
          </a:prstGeom>
        </p:spPr>
        <p:txBody>
          <a:bodyPr vert="horz" lIns="91440" tIns="45720" rIns="91440" bIns="45720" numCol="2" rtlCol="0">
            <a:normAutofit/>
          </a:bodyPr>
          <a:lstStyle/>
          <a:p>
            <a:pPr indent="85725" algn="ctr">
              <a:spcBef>
                <a:spcPct val="20000"/>
              </a:spcBef>
              <a:defRPr/>
            </a:pPr>
            <a:r>
              <a:rPr lang="ru-RU" sz="1200" dirty="0" smtClean="0"/>
              <a:t>Территорию Солнцевского района Курской области образуют территории следующих городского поселения поселка Солнцево и сельских поселений: </a:t>
            </a:r>
            <a:r>
              <a:rPr lang="ru-RU" sz="1200" dirty="0" err="1" smtClean="0"/>
              <a:t>Бунинский</a:t>
            </a:r>
            <a:r>
              <a:rPr lang="ru-RU" sz="1200" dirty="0" smtClean="0"/>
              <a:t> сельсовет, Зуевский сельсовет, Ивановский сельсовет, </a:t>
            </a:r>
            <a:r>
              <a:rPr lang="ru-RU" sz="1200" dirty="0" err="1" smtClean="0"/>
              <a:t>Старолещинский</a:t>
            </a:r>
            <a:r>
              <a:rPr lang="ru-RU" sz="1200" dirty="0" smtClean="0"/>
              <a:t> сельсовет, </a:t>
            </a:r>
            <a:r>
              <a:rPr lang="ru-RU" sz="1200" dirty="0" err="1" smtClean="0"/>
              <a:t>Субботинский</a:t>
            </a:r>
            <a:r>
              <a:rPr lang="ru-RU" sz="1200" dirty="0" smtClean="0"/>
              <a:t> сельсовет, </a:t>
            </a:r>
            <a:r>
              <a:rPr lang="ru-RU" sz="1200" dirty="0" err="1" smtClean="0"/>
              <a:t>Шумаковский</a:t>
            </a:r>
            <a:r>
              <a:rPr lang="ru-RU" sz="1200" dirty="0" smtClean="0"/>
              <a:t> сельсовет. В состав территорий городских и сельских поселений входят 94 населенных пункта, прилегающие к ним земли общего пользования и другие земли, независимо от форм собственности и целевого назначения.</a:t>
            </a:r>
          </a:p>
          <a:p>
            <a:pPr marR="0" lvl="0" indent="85725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lang="ru-RU" sz="1200" b="1" dirty="0" smtClean="0">
              <a:solidFill>
                <a:schemeClr val="accent5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R="0" lvl="0" indent="85725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1200" b="1" i="0" u="none" strike="noStrike" kern="1200" cap="none" spc="0" normalizeH="0" noProof="0" dirty="0" smtClean="0">
              <a:ln>
                <a:noFill/>
              </a:ln>
              <a:solidFill>
                <a:schemeClr val="accent5">
                  <a:lumMod val="50000"/>
                </a:schemeClr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R="0" lvl="0" indent="85725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lang="ru-RU" sz="1200" b="1" dirty="0" smtClean="0">
              <a:solidFill>
                <a:schemeClr val="accent5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R="0" lvl="0" indent="85725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1200" b="1" i="0" u="none" strike="noStrike" kern="1200" cap="none" spc="0" normalizeH="0" noProof="0" dirty="0" smtClean="0">
              <a:ln>
                <a:noFill/>
              </a:ln>
              <a:solidFill>
                <a:schemeClr val="accent5">
                  <a:lumMod val="50000"/>
                </a:schemeClr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R="0" lvl="0" indent="85725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lang="ru-RU" sz="1200" b="1" dirty="0" smtClean="0">
              <a:solidFill>
                <a:schemeClr val="accent5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R="0" lvl="0" indent="85725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1200" b="1" i="0" u="none" strike="noStrike" kern="1200" cap="none" spc="0" normalizeH="0" noProof="0" dirty="0" smtClean="0">
              <a:ln>
                <a:noFill/>
              </a:ln>
              <a:solidFill>
                <a:schemeClr val="accent5">
                  <a:lumMod val="50000"/>
                </a:schemeClr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R="0" lvl="0" indent="85725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lang="ru-RU" sz="1200" b="1" dirty="0" smtClean="0">
              <a:solidFill>
                <a:schemeClr val="accent5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R="0" lvl="0" indent="85725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1200" b="1" i="0" u="none" strike="noStrike" kern="1200" cap="none" spc="0" normalizeH="0" noProof="0" dirty="0" smtClean="0">
              <a:ln>
                <a:noFill/>
              </a:ln>
              <a:solidFill>
                <a:schemeClr val="accent5">
                  <a:lumMod val="50000"/>
                </a:schemeClr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R="0" lvl="0" indent="85725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lang="ru-RU" sz="1200" b="1" dirty="0" smtClean="0">
              <a:solidFill>
                <a:schemeClr val="accent5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R="0" lvl="0" indent="85725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1200" b="1" i="0" u="none" strike="noStrike" kern="1200" cap="none" spc="0" normalizeH="0" noProof="0" dirty="0" smtClean="0">
              <a:ln>
                <a:noFill/>
              </a:ln>
              <a:solidFill>
                <a:schemeClr val="accent5">
                  <a:lumMod val="50000"/>
                </a:schemeClr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R="0" lvl="0" indent="85725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lang="ru-RU" sz="1200" b="1" dirty="0" smtClean="0">
              <a:solidFill>
                <a:schemeClr val="accent5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R="0" lvl="0" indent="85725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1200" b="1" i="0" u="none" strike="noStrike" kern="1200" cap="none" spc="0" normalizeH="0" noProof="0" dirty="0" smtClean="0">
              <a:ln>
                <a:noFill/>
              </a:ln>
              <a:solidFill>
                <a:schemeClr val="accent5">
                  <a:lumMod val="50000"/>
                </a:schemeClr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pic>
        <p:nvPicPr>
          <p:cNvPr id="13" name="Рисунок 12" descr="flag-kurskoy-oblasti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55396" y="543770"/>
            <a:ext cx="1348805" cy="1348805"/>
          </a:xfrm>
          <a:prstGeom prst="rect">
            <a:avLst/>
          </a:prstGeom>
        </p:spPr>
      </p:pic>
      <p:pic>
        <p:nvPicPr>
          <p:cNvPr id="15" name="Picture 6" descr="gerbk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57775" y="697119"/>
            <a:ext cx="857251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4" name="Группа 11"/>
          <p:cNvGrpSpPr/>
          <p:nvPr/>
        </p:nvGrpSpPr>
        <p:grpSpPr>
          <a:xfrm>
            <a:off x="-1" y="6453336"/>
            <a:ext cx="9144001" cy="404664"/>
            <a:chOff x="-1" y="6453336"/>
            <a:chExt cx="9144001" cy="404664"/>
          </a:xfrm>
        </p:grpSpPr>
        <p:sp>
          <p:nvSpPr>
            <p:cNvPr id="17" name="Заголовок 1"/>
            <p:cNvSpPr txBox="1">
              <a:spLocks/>
            </p:cNvSpPr>
            <p:nvPr/>
          </p:nvSpPr>
          <p:spPr>
            <a:xfrm>
              <a:off x="-1" y="6453336"/>
              <a:ext cx="5331126" cy="404664"/>
            </a:xfrm>
            <a:prstGeom prst="rect">
              <a:avLst/>
            </a:prstGeom>
            <a:ln>
              <a:noFill/>
            </a:ln>
          </p:spPr>
          <p:txBody>
            <a:bodyPr vert="horz" lIns="91440" tIns="45720" rIns="91440" bIns="45720" rtlCol="0" anchor="ctr">
              <a:normAutofit/>
            </a:bodyPr>
            <a:lstStyle/>
            <a:p>
              <a:pPr lvl="0">
                <a:spcBef>
                  <a:spcPct val="0"/>
                </a:spcBef>
                <a:defRPr/>
              </a:pPr>
              <a:r>
                <a:rPr lang="ru-RU" sz="900" i="1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Бюджет </a:t>
              </a:r>
              <a:r>
                <a:rPr lang="ru-RU" sz="900" i="1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муниципального района «Солнцевский  район» </a:t>
              </a:r>
            </a:p>
            <a:p>
              <a:pPr lvl="0">
                <a:spcBef>
                  <a:spcPct val="0"/>
                </a:spcBef>
                <a:defRPr/>
              </a:pPr>
              <a:r>
                <a:rPr lang="ru-RU" sz="900" i="1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на 2024 год и на плановый период 2025 и 2026 годов</a:t>
              </a:r>
              <a:endParaRPr lang="ru-RU" sz="900" i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18" name="Прямая соединительная линия 17"/>
            <p:cNvCxnSpPr/>
            <p:nvPr/>
          </p:nvCxnSpPr>
          <p:spPr>
            <a:xfrm>
              <a:off x="0" y="6453336"/>
              <a:ext cx="9144000" cy="0"/>
            </a:xfrm>
            <a:prstGeom prst="line">
              <a:avLst/>
            </a:prstGeom>
            <a:ln w="190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Прямоугольник 18"/>
            <p:cNvSpPr>
              <a:spLocks noChangeAspect="1"/>
            </p:cNvSpPr>
            <p:nvPr/>
          </p:nvSpPr>
          <p:spPr>
            <a:xfrm>
              <a:off x="8784000" y="6498000"/>
              <a:ext cx="360000" cy="36000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200" b="1" dirty="0">
                <a:solidFill>
                  <a:schemeClr val="accent5">
                    <a:lumMod val="50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30" name="TextBox 29"/>
          <p:cNvSpPr txBox="1"/>
          <p:nvPr/>
        </p:nvSpPr>
        <p:spPr>
          <a:xfrm>
            <a:off x="0" y="0"/>
            <a:ext cx="9144000" cy="430887"/>
          </a:xfrm>
          <a:prstGeom prst="rect">
            <a:avLst/>
          </a:prstGeom>
          <a:gradFill>
            <a:gsLst>
              <a:gs pos="0">
                <a:schemeClr val="accent2">
                  <a:lumMod val="75000"/>
                </a:schemeClr>
              </a:gs>
              <a:gs pos="50000">
                <a:schemeClr val="accent6">
                  <a:lumMod val="60000"/>
                  <a:lumOff val="40000"/>
                </a:schemeClr>
              </a:gs>
              <a:gs pos="100000">
                <a:schemeClr val="accent2">
                  <a:lumMod val="75000"/>
                </a:schemeClr>
              </a:gs>
            </a:gsLst>
            <a:lin ang="2700000" scaled="1"/>
          </a:gradFill>
        </p:spPr>
        <p:txBody>
          <a:bodyPr wrap="square" rtlCol="0">
            <a:spAutoFit/>
          </a:bodyPr>
          <a:lstStyle/>
          <a:p>
            <a:pPr algn="r"/>
            <a:r>
              <a:rPr lang="ru-RU" sz="14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Вводная часть</a:t>
            </a:r>
          </a:p>
          <a:p>
            <a:pPr algn="r"/>
            <a:endParaRPr lang="ru-RU" sz="800" b="1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414069"/>
            <a:ext cx="9144000" cy="508958"/>
          </a:xfrm>
        </p:spPr>
        <p:txBody>
          <a:bodyPr>
            <a:normAutofit/>
          </a:bodyPr>
          <a:lstStyle/>
          <a:p>
            <a:r>
              <a:rPr lang="ru-RU" sz="1400" b="1" dirty="0" smtClean="0">
                <a:solidFill>
                  <a:srgbClr val="1D7587"/>
                </a:solidFill>
                <a:latin typeface="Arial" pitchFamily="34" charset="0"/>
                <a:cs typeface="Arial" pitchFamily="34" charset="0"/>
              </a:rPr>
              <a:t>Основные вопросы о бюджете</a:t>
            </a:r>
            <a:endParaRPr lang="ru-RU" sz="1400" b="1" dirty="0">
              <a:solidFill>
                <a:srgbClr val="1D7587"/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3" name="Группа 11"/>
          <p:cNvGrpSpPr/>
          <p:nvPr/>
        </p:nvGrpSpPr>
        <p:grpSpPr>
          <a:xfrm>
            <a:off x="0" y="6453336"/>
            <a:ext cx="9144000" cy="404664"/>
            <a:chOff x="0" y="6453336"/>
            <a:chExt cx="9144000" cy="404664"/>
          </a:xfrm>
        </p:grpSpPr>
        <p:sp>
          <p:nvSpPr>
            <p:cNvPr id="5" name="Заголовок 1"/>
            <p:cNvSpPr txBox="1">
              <a:spLocks/>
            </p:cNvSpPr>
            <p:nvPr/>
          </p:nvSpPr>
          <p:spPr>
            <a:xfrm>
              <a:off x="0" y="6453336"/>
              <a:ext cx="5978106" cy="404664"/>
            </a:xfrm>
            <a:prstGeom prst="rect">
              <a:avLst/>
            </a:prstGeom>
            <a:ln>
              <a:noFill/>
            </a:ln>
          </p:spPr>
          <p:txBody>
            <a:bodyPr vert="horz" lIns="91440" tIns="45720" rIns="91440" bIns="45720" rtlCol="0" anchor="ctr">
              <a:normAutofit/>
            </a:bodyPr>
            <a:lstStyle/>
            <a:p>
              <a:pPr lvl="0">
                <a:spcBef>
                  <a:spcPct val="0"/>
                </a:spcBef>
                <a:defRPr/>
              </a:pPr>
              <a:r>
                <a:rPr lang="ru-RU" sz="900" i="1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Бюджет </a:t>
              </a:r>
              <a:r>
                <a:rPr lang="ru-RU" sz="900" i="1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муниципального района «Солнцевский  район» </a:t>
              </a:r>
            </a:p>
            <a:p>
              <a:pPr lvl="0">
                <a:spcBef>
                  <a:spcPct val="0"/>
                </a:spcBef>
                <a:defRPr/>
              </a:pPr>
              <a:r>
                <a:rPr lang="ru-RU" sz="900" i="1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на 2024 год и на плановый период 2025  и 2026 годов</a:t>
              </a:r>
              <a:endParaRPr lang="ru-RU" sz="900" i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7" name="Прямая соединительная линия 6"/>
            <p:cNvCxnSpPr/>
            <p:nvPr/>
          </p:nvCxnSpPr>
          <p:spPr>
            <a:xfrm>
              <a:off x="0" y="6453336"/>
              <a:ext cx="9144000" cy="0"/>
            </a:xfrm>
            <a:prstGeom prst="line">
              <a:avLst/>
            </a:prstGeom>
            <a:ln w="190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Прямоугольник 9"/>
            <p:cNvSpPr>
              <a:spLocks noChangeAspect="1"/>
            </p:cNvSpPr>
            <p:nvPr/>
          </p:nvSpPr>
          <p:spPr>
            <a:xfrm>
              <a:off x="8784000" y="6498000"/>
              <a:ext cx="360000" cy="36000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200" b="1" dirty="0">
                <a:solidFill>
                  <a:schemeClr val="accent5">
                    <a:lumMod val="50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11" name="Содержимое 10"/>
          <p:cNvSpPr>
            <a:spLocks noGrp="1"/>
          </p:cNvSpPr>
          <p:nvPr>
            <p:ph idx="1"/>
          </p:nvPr>
        </p:nvSpPr>
        <p:spPr>
          <a:xfrm>
            <a:off x="0" y="1155939"/>
            <a:ext cx="4581525" cy="4970225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1100" b="1" dirty="0" smtClean="0">
                <a:solidFill>
                  <a:schemeClr val="accent5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Что такое бюджет?</a:t>
            </a:r>
          </a:p>
          <a:p>
            <a:pPr marL="0" indent="0" algn="just">
              <a:buNone/>
            </a:pPr>
            <a:r>
              <a:rPr lang="ru-RU" sz="1100" b="1" dirty="0" smtClean="0">
                <a:solidFill>
                  <a:schemeClr val="accent6"/>
                </a:solidFill>
                <a:latin typeface="Arial" pitchFamily="34" charset="0"/>
                <a:cs typeface="Arial" pitchFamily="34" charset="0"/>
              </a:rPr>
              <a:t>БЮДЖЕТ</a:t>
            </a:r>
            <a:r>
              <a:rPr lang="ru-RU" sz="11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1100" b="1" dirty="0" smtClean="0">
                <a:solidFill>
                  <a:schemeClr val="accent5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– это форма образования и расходования денежных средств, предназначенных для финансового обеспечения задач и функций государства и местного самоуправления, или проще говоря – это план доходов и расходов                           на определенный период.</a:t>
            </a:r>
          </a:p>
          <a:p>
            <a:pPr>
              <a:buNone/>
            </a:pPr>
            <a:endParaRPr lang="ru-RU" sz="1100" b="1" dirty="0">
              <a:solidFill>
                <a:schemeClr val="tx1">
                  <a:lumMod val="50000"/>
                  <a:lumOff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4572001" y="1155940"/>
            <a:ext cx="4572001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defTabSz="936382">
              <a:defRPr/>
            </a:pPr>
            <a:r>
              <a:rPr lang="ru-RU" sz="1100" b="1" dirty="0" smtClean="0">
                <a:solidFill>
                  <a:schemeClr val="accent6"/>
                </a:solidFill>
                <a:latin typeface="Arial" pitchFamily="34" charset="0"/>
                <a:cs typeface="Arial" pitchFamily="34" charset="0"/>
              </a:rPr>
              <a:t>РАСХОДЫ БЮДЖЕТА </a:t>
            </a:r>
            <a:r>
              <a:rPr lang="ru-RU" sz="1100" b="1" dirty="0" smtClean="0">
                <a:solidFill>
                  <a:schemeClr val="accent5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– это </a:t>
            </a:r>
            <a:r>
              <a:rPr lang="ru-RU" sz="1100" b="1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ru-RU" sz="1100" b="1" dirty="0" smtClean="0">
                <a:solidFill>
                  <a:schemeClr val="accent5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выплачиваемые из бюджета денежные средства. </a:t>
            </a:r>
          </a:p>
          <a:p>
            <a:pPr algn="just" defTabSz="936382">
              <a:defRPr/>
            </a:pPr>
            <a:endParaRPr lang="ru-RU" sz="1100" b="1" dirty="0" smtClean="0">
              <a:solidFill>
                <a:schemeClr val="accent5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just" defTabSz="936382">
              <a:buFont typeface="Wingdings" pitchFamily="2" charset="2"/>
              <a:buChar char="ü"/>
              <a:defRPr/>
            </a:pPr>
            <a:r>
              <a:rPr lang="ru-RU" sz="1100" b="1" dirty="0" smtClean="0">
                <a:solidFill>
                  <a:schemeClr val="accent5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Расходная часть бюджета формируется исходя                    из принципа обеспечения всех социальных обязательств       и поддержки муниципальных образований района.</a:t>
            </a:r>
          </a:p>
          <a:p>
            <a:pPr algn="just" defTabSz="936382">
              <a:defRPr/>
            </a:pPr>
            <a:endParaRPr lang="ru-RU" sz="1100" b="1" dirty="0" smtClean="0">
              <a:solidFill>
                <a:schemeClr val="accent5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just" defTabSz="936382">
              <a:buFont typeface="Wingdings" pitchFamily="2" charset="2"/>
              <a:buChar char="ü"/>
              <a:defRPr/>
            </a:pPr>
            <a:r>
              <a:rPr lang="ru-RU" sz="1100" b="1" dirty="0" smtClean="0">
                <a:solidFill>
                  <a:schemeClr val="accent5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Расходы  бюджета планируются                          по ведомственной структуре, в разрезе муниципальных программ.</a:t>
            </a:r>
            <a:endParaRPr lang="ru-RU" sz="1100" b="1" dirty="0">
              <a:solidFill>
                <a:schemeClr val="accent5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0" y="2820838"/>
            <a:ext cx="4581525" cy="31777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300"/>
              </a:spcAft>
            </a:pPr>
            <a:r>
              <a:rPr lang="ru-RU" sz="1100" b="1" dirty="0" smtClean="0">
                <a:solidFill>
                  <a:schemeClr val="accent5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Что такое «доходы» и «расходы»?</a:t>
            </a:r>
          </a:p>
          <a:p>
            <a:pPr algn="just"/>
            <a:r>
              <a:rPr lang="ru-RU" sz="1100" b="1" dirty="0" smtClean="0">
                <a:solidFill>
                  <a:schemeClr val="accent6"/>
                </a:solidFill>
                <a:latin typeface="Arial" pitchFamily="34" charset="0"/>
                <a:cs typeface="Arial" pitchFamily="34" charset="0"/>
              </a:rPr>
              <a:t>ДОХОДЫ БЮДЖЕТА </a:t>
            </a:r>
            <a:r>
              <a:rPr lang="ru-RU" sz="1100" b="1" dirty="0" smtClean="0">
                <a:solidFill>
                  <a:schemeClr val="accent5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– это поступающие в бюджет денежные средства.</a:t>
            </a:r>
          </a:p>
          <a:p>
            <a:pPr algn="just"/>
            <a:endParaRPr lang="ru-RU" sz="1100" b="1" dirty="0" smtClean="0">
              <a:solidFill>
                <a:schemeClr val="accent5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ru-RU" sz="1100" b="1" dirty="0" smtClean="0">
                <a:solidFill>
                  <a:schemeClr val="accent5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НАЛОГОВЫЕ ДОХОДЫ – поступления от уплаты налогов, предусмотренных Налоговым кодексом РФ (налоги                   на прибыль, налоги на имущество и др.).</a:t>
            </a:r>
          </a:p>
          <a:p>
            <a:pPr algn="just">
              <a:buFont typeface="Wingdings" pitchFamily="2" charset="2"/>
              <a:buChar char="Ø"/>
            </a:pPr>
            <a:endParaRPr lang="ru-RU" sz="1100" b="1" dirty="0" smtClean="0">
              <a:solidFill>
                <a:schemeClr val="accent5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ru-RU" sz="1100" b="1" dirty="0" smtClean="0">
                <a:solidFill>
                  <a:schemeClr val="accent5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НЕНАЛОГОВЫЕ ДОХОДЫ – платежи в виде штрафов, санкций за нарушение законодательства, платежи                     за пользование имуществом государства, средства самообложения граждан.</a:t>
            </a:r>
          </a:p>
          <a:p>
            <a:pPr algn="just">
              <a:buFont typeface="Wingdings" pitchFamily="2" charset="2"/>
              <a:buChar char="Ø"/>
            </a:pPr>
            <a:endParaRPr lang="ru-RU" sz="1100" b="1" dirty="0" smtClean="0">
              <a:solidFill>
                <a:schemeClr val="accent5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ru-RU" sz="1100" b="1" dirty="0" smtClean="0">
                <a:solidFill>
                  <a:schemeClr val="accent5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БЕЗВОЗМЕЗДНЫЕ ПОСТУПЛЕНИЯ – средства,  поступающие из других бюджетов бюджетной системы РФ,        а также безвозмездные перечисления от физических                   и юридических лиц, от государственных организаций. </a:t>
            </a:r>
            <a:endParaRPr lang="ru-RU" sz="1100" b="1" dirty="0">
              <a:solidFill>
                <a:schemeClr val="accent5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0" y="0"/>
            <a:ext cx="9144000" cy="430887"/>
          </a:xfrm>
          <a:prstGeom prst="rect">
            <a:avLst/>
          </a:prstGeom>
          <a:gradFill>
            <a:gsLst>
              <a:gs pos="0">
                <a:schemeClr val="accent2">
                  <a:lumMod val="75000"/>
                </a:schemeClr>
              </a:gs>
              <a:gs pos="50000">
                <a:schemeClr val="accent6">
                  <a:lumMod val="60000"/>
                  <a:lumOff val="40000"/>
                </a:schemeClr>
              </a:gs>
              <a:gs pos="100000">
                <a:schemeClr val="accent2">
                  <a:lumMod val="75000"/>
                </a:schemeClr>
              </a:gs>
            </a:gsLst>
            <a:lin ang="2700000" scaled="1"/>
          </a:gradFill>
        </p:spPr>
        <p:txBody>
          <a:bodyPr wrap="square" rtlCol="0">
            <a:spAutoFit/>
          </a:bodyPr>
          <a:lstStyle/>
          <a:p>
            <a:pPr algn="r"/>
            <a:r>
              <a:rPr lang="ru-RU" sz="14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Вводная часть</a:t>
            </a:r>
          </a:p>
          <a:p>
            <a:pPr algn="r"/>
            <a:endParaRPr lang="ru-RU" sz="800" b="1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4581525" y="3295292"/>
            <a:ext cx="4562476" cy="10233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00" b="1" dirty="0" smtClean="0">
                <a:solidFill>
                  <a:schemeClr val="accent5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Какой бывает бюджет?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ru-RU" sz="1100" b="1" dirty="0" smtClean="0">
                <a:solidFill>
                  <a:schemeClr val="accent5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1100" b="1" dirty="0" smtClean="0">
                <a:solidFill>
                  <a:schemeClr val="accent6"/>
                </a:solidFill>
                <a:latin typeface="Arial" pitchFamily="34" charset="0"/>
                <a:cs typeface="Arial" pitchFamily="34" charset="0"/>
              </a:rPr>
              <a:t>Дефицитный</a:t>
            </a:r>
            <a:r>
              <a:rPr lang="ru-RU" sz="11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1100" b="1" dirty="0" smtClean="0">
                <a:solidFill>
                  <a:schemeClr val="accent5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– расходы превышают доходы.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ru-RU" sz="1100" b="1" dirty="0" smtClean="0">
                <a:solidFill>
                  <a:schemeClr val="accent5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1100" b="1" dirty="0" smtClean="0">
                <a:solidFill>
                  <a:schemeClr val="accent6"/>
                </a:solidFill>
                <a:latin typeface="Arial" pitchFamily="34" charset="0"/>
                <a:cs typeface="Arial" pitchFamily="34" charset="0"/>
              </a:rPr>
              <a:t>Профицитный</a:t>
            </a:r>
            <a:r>
              <a:rPr lang="ru-RU" sz="11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1100" b="1" dirty="0" smtClean="0">
                <a:solidFill>
                  <a:schemeClr val="accent5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– доходы превышают расходы.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ru-RU" sz="1100" b="1" dirty="0" smtClean="0">
                <a:solidFill>
                  <a:schemeClr val="accent5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1100" b="1" dirty="0" smtClean="0">
                <a:solidFill>
                  <a:schemeClr val="accent6"/>
                </a:solidFill>
                <a:latin typeface="Arial" pitchFamily="34" charset="0"/>
                <a:cs typeface="Arial" pitchFamily="34" charset="0"/>
              </a:rPr>
              <a:t>Сбалансированный</a:t>
            </a:r>
            <a:r>
              <a:rPr lang="ru-RU" sz="11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1100" b="1" dirty="0" smtClean="0">
                <a:solidFill>
                  <a:schemeClr val="accent5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– расходы равны доходам.</a:t>
            </a:r>
          </a:p>
        </p:txBody>
      </p:sp>
      <p:pic>
        <p:nvPicPr>
          <p:cNvPr id="20" name="Рисунок 19" descr="бюджет_весы.png"/>
          <p:cNvPicPr>
            <a:picLocks noChangeAspect="1"/>
          </p:cNvPicPr>
          <p:nvPr/>
        </p:nvPicPr>
        <p:blipFill>
          <a:blip r:embed="rId2" cstate="print"/>
          <a:srcRect l="9854" t="20077" r="8571" b="3732"/>
          <a:stretch>
            <a:fillRect/>
          </a:stretch>
        </p:blipFill>
        <p:spPr>
          <a:xfrm>
            <a:off x="5539725" y="4562710"/>
            <a:ext cx="2784764" cy="162561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840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ru-RU" sz="2400" i="1" dirty="0" smtClean="0">
                <a:solidFill>
                  <a:srgbClr val="0066FF"/>
                </a:solidFill>
              </a:rPr>
              <a:t>Основные показатели социально-экономического развития </a:t>
            </a:r>
            <a:r>
              <a:rPr lang="ru-RU" sz="2400" b="1" i="1" dirty="0" smtClean="0">
                <a:solidFill>
                  <a:srgbClr val="0066FF"/>
                </a:solidFill>
                <a:latin typeface="Times New Roman" pitchFamily="18" charset="0"/>
              </a:rPr>
              <a:t/>
            </a:r>
            <a:br>
              <a:rPr lang="ru-RU" sz="2400" b="1" i="1" dirty="0" smtClean="0">
                <a:solidFill>
                  <a:srgbClr val="0066FF"/>
                </a:solidFill>
                <a:latin typeface="Times New Roman" pitchFamily="18" charset="0"/>
              </a:rPr>
            </a:br>
            <a:r>
              <a:rPr lang="ru-RU" sz="2400" b="1" i="1" dirty="0" err="1" smtClean="0">
                <a:solidFill>
                  <a:srgbClr val="0066FF"/>
                </a:solidFill>
                <a:latin typeface="Times New Roman" pitchFamily="18" charset="0"/>
              </a:rPr>
              <a:t>Солнцевского</a:t>
            </a:r>
            <a:r>
              <a:rPr lang="ru-RU" sz="2400" b="1" i="1" dirty="0" smtClean="0">
                <a:solidFill>
                  <a:srgbClr val="0066FF"/>
                </a:solidFill>
                <a:latin typeface="Times New Roman" pitchFamily="18" charset="0"/>
              </a:rPr>
              <a:t> района Курской области</a:t>
            </a:r>
          </a:p>
        </p:txBody>
      </p:sp>
      <p:graphicFrame>
        <p:nvGraphicFramePr>
          <p:cNvPr id="138064" name="Group 84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61306400"/>
              </p:ext>
            </p:extLst>
          </p:nvPr>
        </p:nvGraphicFramePr>
        <p:xfrm>
          <a:off x="214315" y="214313"/>
          <a:ext cx="8775853" cy="5946703"/>
        </p:xfrm>
        <a:graphic>
          <a:graphicData uri="http://schemas.openxmlformats.org/drawingml/2006/table">
            <a:tbl>
              <a:tblPr/>
              <a:tblGrid>
                <a:gridCol w="420756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9165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0880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1269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4596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66731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256545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585908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601237">
                <a:tc gridSpan="8"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3">
                            <a:lumMod val="60000"/>
                            <a:lumOff val="40000"/>
                          </a:schemeClr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4" marB="45724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3794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3">
                            <a:lumMod val="60000"/>
                            <a:lumOff val="40000"/>
                          </a:schemeClr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4" marB="45724"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3">
                            <a:lumMod val="60000"/>
                            <a:lumOff val="40000"/>
                          </a:schemeClr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4" marB="45724"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66FF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4" marB="45724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66FF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4" marB="45724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4" marB="45724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4" marB="45724"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84797">
                <a:tc rowSpan="2"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 показателя</a:t>
                      </a:r>
                      <a:endParaRPr kumimoji="0" lang="ru-RU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4" marB="4572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2022</a:t>
                      </a:r>
                    </a:p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(отчет)</a:t>
                      </a:r>
                    </a:p>
                  </a:txBody>
                  <a:tcPr marT="45724" marB="4572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2023г </a:t>
                      </a:r>
                    </a:p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(</a:t>
                      </a:r>
                      <a:r>
                        <a:rPr kumimoji="0" lang="ru-RU" sz="1000" b="1" i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ожид</a:t>
                      </a:r>
                      <a:r>
                        <a:rPr kumimoji="0" lang="ru-RU" sz="10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)</a:t>
                      </a:r>
                    </a:p>
                  </a:txBody>
                  <a:tcPr marT="45724" marB="4572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gridSpan="5"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Базовый вариант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4" marB="4572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972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2024г</a:t>
                      </a:r>
                    </a:p>
                  </a:txBody>
                  <a:tcPr marT="45724" marB="4572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2025г</a:t>
                      </a:r>
                    </a:p>
                  </a:txBody>
                  <a:tcPr marT="45724" marB="4572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2026г</a:t>
                      </a:r>
                    </a:p>
                  </a:txBody>
                  <a:tcPr marT="45724" marB="4572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64525">
                <a:tc>
                  <a:txBody>
                    <a:bodyPr/>
                    <a:lstStyle/>
                    <a:p>
                      <a:pPr marL="342900" marR="0" lvl="0" indent="-342900" algn="just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Объем отгруженных товаров собственного производства,                     выполненных работ и  услуг в действующих ценах каждого  года (млн.р.)</a:t>
                      </a:r>
                    </a:p>
                  </a:txBody>
                  <a:tcPr marT="45724" marB="4572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107,3</a:t>
                      </a:r>
                    </a:p>
                  </a:txBody>
                  <a:tcPr marT="45724" marB="4572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113,9</a:t>
                      </a:r>
                    </a:p>
                  </a:txBody>
                  <a:tcPr marT="45724" marB="4572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119,3</a:t>
                      </a:r>
                    </a:p>
                  </a:txBody>
                  <a:tcPr marT="45724" marB="4572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900" b="0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126,4</a:t>
                      </a:r>
                      <a:endParaRPr lang="ru-RU" sz="900" b="0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4" marB="4572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900" b="0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134,2</a:t>
                      </a:r>
                      <a:endParaRPr lang="ru-RU" sz="900" b="0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4" marB="4572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3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21084"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Объем реализации  сельскохозяйственной продукции собственного производства (млн.р.)</a:t>
                      </a:r>
                    </a:p>
                  </a:txBody>
                  <a:tcPr marT="45724" marB="4572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2176,8</a:t>
                      </a:r>
                    </a:p>
                  </a:txBody>
                  <a:tcPr marT="45724" marB="4572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2466,2</a:t>
                      </a:r>
                    </a:p>
                  </a:txBody>
                  <a:tcPr marT="45724" marB="4572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2751,2</a:t>
                      </a:r>
                    </a:p>
                  </a:txBody>
                  <a:tcPr marT="45724" marB="4572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900" b="0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2999,1</a:t>
                      </a:r>
                      <a:endParaRPr lang="ru-RU" sz="900" b="0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4" marB="4572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sz="1200" b="1" dirty="0"/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900" b="0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3287,0</a:t>
                      </a:r>
                      <a:endParaRPr lang="ru-RU" sz="900" b="0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4" marB="4572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3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21084"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Объем  инвестиций в основной капитал , в действующих ценах каждого  года (млн. р.)</a:t>
                      </a:r>
                    </a:p>
                  </a:txBody>
                  <a:tcPr marT="45724" marB="4572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148,5</a:t>
                      </a:r>
                    </a:p>
                  </a:txBody>
                  <a:tcPr marT="45724" marB="4572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152,4</a:t>
                      </a:r>
                    </a:p>
                  </a:txBody>
                  <a:tcPr marT="45724" marB="4572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169,6</a:t>
                      </a:r>
                    </a:p>
                  </a:txBody>
                  <a:tcPr marT="45724" marB="4572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900" b="0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164,1</a:t>
                      </a:r>
                      <a:endParaRPr lang="ru-RU" sz="900" b="0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4" marB="4572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sz="1200" b="1" dirty="0"/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900" b="0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170,4</a:t>
                      </a:r>
                      <a:endParaRPr lang="ru-RU" sz="900" b="0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4" marB="4572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3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521084"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Фонд оплаты труда (без  занятых индивидуальной трудовой  деятельностью) (млн.р.)</a:t>
                      </a:r>
                    </a:p>
                  </a:txBody>
                  <a:tcPr marT="45724" marB="4572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969,5</a:t>
                      </a:r>
                    </a:p>
                  </a:txBody>
                  <a:tcPr marT="45724" marB="4572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1058,0</a:t>
                      </a:r>
                    </a:p>
                  </a:txBody>
                  <a:tcPr marT="45724" marB="4572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1125,2</a:t>
                      </a:r>
                    </a:p>
                  </a:txBody>
                  <a:tcPr marT="45724" marB="4572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900" b="0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1192,1</a:t>
                      </a:r>
                      <a:endParaRPr lang="ru-RU" sz="900" b="0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4" marB="4572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900" b="0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1260,7</a:t>
                      </a:r>
                      <a:endParaRPr lang="ru-RU" sz="900" b="0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4" marB="4572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FF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66853"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Среднемесячная заработная плата  одного работающего, руб.</a:t>
                      </a:r>
                    </a:p>
                  </a:txBody>
                  <a:tcPr marT="45724" marB="4572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32938,9</a:t>
                      </a:r>
                    </a:p>
                  </a:txBody>
                  <a:tcPr marT="45724" marB="4572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36004,5</a:t>
                      </a:r>
                    </a:p>
                  </a:txBody>
                  <a:tcPr marT="45724" marB="4572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38345,9</a:t>
                      </a:r>
                    </a:p>
                  </a:txBody>
                  <a:tcPr marT="45724" marB="4572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900" b="0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40673,8</a:t>
                      </a:r>
                      <a:endParaRPr lang="ru-RU" sz="900" b="0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4" marB="4572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FF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900" b="0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43007,5</a:t>
                      </a:r>
                      <a:endParaRPr lang="ru-RU" sz="900" b="0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4" marB="4572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FF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3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521084"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Численность занятых в экономике (без  фермеров и занятых индивидуальной трудовой  деятельностью) чел.</a:t>
                      </a:r>
                    </a:p>
                  </a:txBody>
                  <a:tcPr marT="45724" marB="4572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FF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2453,0</a:t>
                      </a:r>
                    </a:p>
                  </a:txBody>
                  <a:tcPr marT="45724" marB="4572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FF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2449,0</a:t>
                      </a:r>
                    </a:p>
                  </a:txBody>
                  <a:tcPr marT="45724" marB="4572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FF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2445,0</a:t>
                      </a:r>
                    </a:p>
                  </a:txBody>
                  <a:tcPr marT="45724" marB="4572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900" b="0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2443,0</a:t>
                      </a:r>
                      <a:endParaRPr lang="ru-RU" sz="900" b="0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4" marB="4572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FF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900" b="0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2443,0</a:t>
                      </a:r>
                      <a:endParaRPr lang="ru-RU" sz="900" b="0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4" marB="4572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FF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521084">
                <a:tc>
                  <a:txBody>
                    <a:bodyPr/>
                    <a:lstStyle/>
                    <a:p>
                      <a:pPr marL="342900" marR="0" lvl="0" indent="-342900" algn="just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Объем платных услуг населению в  действующих ценах каждого года (млн. р.)</a:t>
                      </a:r>
                    </a:p>
                  </a:txBody>
                  <a:tcPr marT="45724" marB="4572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112,4</a:t>
                      </a:r>
                    </a:p>
                  </a:txBody>
                  <a:tcPr marT="45724" marB="4572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123,5</a:t>
                      </a:r>
                    </a:p>
                  </a:txBody>
                  <a:tcPr marT="45724" marB="4572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132,8</a:t>
                      </a:r>
                    </a:p>
                  </a:txBody>
                  <a:tcPr marT="45724" marB="4572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900" b="0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139,9</a:t>
                      </a:r>
                      <a:endParaRPr lang="ru-RU" sz="900" b="0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4" marB="4572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900" b="0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148,9</a:t>
                      </a:r>
                      <a:endParaRPr lang="ru-RU" sz="900" b="0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4" marB="4572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506193"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Оборот розничной торговли в  действующих ценах  каждого года (млн.р.)</a:t>
                      </a:r>
                    </a:p>
                  </a:txBody>
                  <a:tcPr marT="45724" marB="4572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287,1</a:t>
                      </a:r>
                    </a:p>
                  </a:txBody>
                  <a:tcPr marT="45724" marB="4572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340,8</a:t>
                      </a:r>
                    </a:p>
                  </a:txBody>
                  <a:tcPr marT="45724" marB="4572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379,4</a:t>
                      </a:r>
                    </a:p>
                  </a:txBody>
                  <a:tcPr marT="45724" marB="4572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900" b="0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406,3</a:t>
                      </a:r>
                      <a:endParaRPr lang="ru-RU" sz="900" b="0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4" marB="4572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3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900" b="0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431,8</a:t>
                      </a:r>
                      <a:endParaRPr lang="ru-RU" sz="900" b="0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4" marB="4572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127591" y="6283841"/>
            <a:ext cx="6305107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ct val="0"/>
              </a:spcBef>
              <a:defRPr/>
            </a:pPr>
            <a:r>
              <a:rPr lang="ru-RU" sz="800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Бюджет </a:t>
            </a:r>
            <a:r>
              <a:rPr lang="ru-RU" sz="800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муниципального района «Солнцевский  район» </a:t>
            </a:r>
          </a:p>
          <a:p>
            <a:pPr lvl="0">
              <a:spcBef>
                <a:spcPct val="0"/>
              </a:spcBef>
              <a:defRPr/>
            </a:pPr>
            <a:r>
              <a:rPr lang="ru-RU" sz="800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на 2024 год и на плановый период 2025 и 2026 годов</a:t>
            </a:r>
            <a:endParaRPr lang="ru-RU" sz="800" i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Содержимое 5"/>
          <p:cNvGraphicFramePr>
            <a:graphicFrameLocks noGrp="1"/>
          </p:cNvGraphicFramePr>
          <p:nvPr>
            <p:ph sz="half" idx="4294967295"/>
            <p:extLst>
              <p:ext uri="{D42A27DB-BD31-4B8C-83A1-F6EECF244321}">
                <p14:modId xmlns:p14="http://schemas.microsoft.com/office/powerpoint/2010/main" val="4187909056"/>
              </p:ext>
            </p:extLst>
          </p:nvPr>
        </p:nvGraphicFramePr>
        <p:xfrm>
          <a:off x="439479" y="461675"/>
          <a:ext cx="8364280" cy="4866213"/>
        </p:xfrm>
        <a:graphic>
          <a:graphicData uri="http://schemas.openxmlformats.org/drawingml/2006/table">
            <a:tbl>
              <a:tblPr firstRow="1" bandRow="1">
                <a:tableStyleId>{C4B1156A-380E-4F78-BDF5-A606A8083BF9}</a:tableStyleId>
              </a:tblPr>
              <a:tblGrid>
                <a:gridCol w="227231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5426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5426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5969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11012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9839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715219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705753">
                <a:tc>
                  <a:txBody>
                    <a:bodyPr/>
                    <a:lstStyle/>
                    <a:p>
                      <a:pPr algn="ctr"/>
                      <a:r>
                        <a:rPr lang="ru-RU" sz="800" dirty="0" smtClean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Наименование</a:t>
                      </a:r>
                      <a:endParaRPr lang="ru-RU" sz="800" b="1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dirty="0" smtClean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2024 год</a:t>
                      </a:r>
                      <a:endParaRPr lang="ru-RU" sz="800" b="1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79084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80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Доля в общем объеме доходов, %</a:t>
                      </a:r>
                      <a:endParaRPr lang="ru-RU" sz="800" dirty="0" smtClean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dirty="0" smtClean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2025 год</a:t>
                      </a:r>
                      <a:endParaRPr lang="ru-RU" sz="800" b="1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79084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80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Доля в общем объеме доходов, %</a:t>
                      </a:r>
                      <a:endParaRPr lang="ru-RU" sz="800" dirty="0" smtClean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dirty="0" smtClean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2026</a:t>
                      </a:r>
                      <a:r>
                        <a:rPr lang="ru-RU" sz="800" baseline="0" dirty="0" smtClean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ru-RU" sz="800" dirty="0" smtClean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год</a:t>
                      </a:r>
                      <a:endParaRPr lang="ru-RU" sz="800" b="1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79084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80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Доля в общем объеме доходов, %</a:t>
                      </a:r>
                      <a:endParaRPr lang="ru-RU" sz="800" dirty="0" smtClean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42900">
                <a:tc>
                  <a:txBody>
                    <a:bodyPr/>
                    <a:lstStyle/>
                    <a:p>
                      <a:r>
                        <a:rPr lang="ru-RU" sz="800" b="1" i="1" dirty="0" smtClean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ДОХОДЫ, ВСЕГО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800" b="1" i="1" dirty="0" smtClean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в том числе:</a:t>
                      </a:r>
                    </a:p>
                  </a:txBody>
                  <a:tcPr marL="84407" marR="8440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79084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800" b="1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535</a:t>
                      </a:r>
                      <a:r>
                        <a:rPr lang="ru-RU" sz="800" b="1" kern="1200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813,1</a:t>
                      </a:r>
                      <a:endParaRPr lang="ru-RU" sz="800" b="1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0" marR="360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800" b="1" i="1" dirty="0" smtClean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100</a:t>
                      </a:r>
                    </a:p>
                  </a:txBody>
                  <a:tcPr marL="0" marR="360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CC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790844" rtl="0" eaLnBrk="1" latinLnBrk="0" hangingPunct="1"/>
                      <a:r>
                        <a:rPr lang="ru-RU" sz="800" b="1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475 015,0</a:t>
                      </a:r>
                      <a:endParaRPr lang="ru-RU" sz="800" b="1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0" marR="360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79084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800" b="1" i="1" dirty="0" smtClean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100</a:t>
                      </a:r>
                    </a:p>
                  </a:txBody>
                  <a:tcPr marL="0" marR="360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CC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790844" rtl="0" eaLnBrk="1" latinLnBrk="0" hangingPunct="1"/>
                      <a:r>
                        <a:rPr lang="ru-RU" sz="800" b="1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467 631,6</a:t>
                      </a:r>
                      <a:endParaRPr lang="ru-RU" sz="800" b="1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0" marR="360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800" b="1" i="1" dirty="0" smtClean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100</a:t>
                      </a:r>
                    </a:p>
                  </a:txBody>
                  <a:tcPr marL="0" marR="360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r>
                        <a:rPr lang="ru-RU" sz="800" b="1" i="1" dirty="0" smtClean="0">
                          <a:solidFill>
                            <a:srgbClr val="00206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НАЛОГОВЫЕ  и </a:t>
                      </a:r>
                      <a:r>
                        <a:rPr lang="ru-RU" sz="800" b="1" i="1" baseline="0" dirty="0" smtClean="0">
                          <a:solidFill>
                            <a:srgbClr val="00206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НЕНАЛОГОВЫЕ </a:t>
                      </a:r>
                      <a:r>
                        <a:rPr lang="ru-RU" sz="800" b="1" i="1" dirty="0" smtClean="0">
                          <a:solidFill>
                            <a:srgbClr val="00206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ДОХОДЫ</a:t>
                      </a:r>
                      <a:endParaRPr lang="ru-RU" sz="800" b="1" i="1" dirty="0">
                        <a:solidFill>
                          <a:srgbClr val="00206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4407" marR="8440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CC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790844" rtl="0" eaLnBrk="1" latinLnBrk="0" hangingPunct="1"/>
                      <a:r>
                        <a:rPr lang="ru-RU" sz="800" b="1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172 822,9</a:t>
                      </a:r>
                    </a:p>
                    <a:p>
                      <a:pPr marL="0" algn="ctr" defTabSz="790844" rtl="0" eaLnBrk="1" latinLnBrk="0" hangingPunct="1"/>
                      <a:endParaRPr lang="ru-RU" sz="800" b="1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0" marR="360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CC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b="0" i="1" dirty="0" smtClean="0">
                          <a:latin typeface="Arial" pitchFamily="34" charset="0"/>
                          <a:cs typeface="Arial" pitchFamily="34" charset="0"/>
                        </a:rPr>
                        <a:t>32,2</a:t>
                      </a:r>
                      <a:endParaRPr lang="ru-RU" sz="800" b="0" i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360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CC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b="1" dirty="0" smtClean="0">
                          <a:latin typeface="Arial" pitchFamily="34" charset="0"/>
                          <a:cs typeface="Arial" pitchFamily="34" charset="0"/>
                        </a:rPr>
                        <a:t>168 198,6</a:t>
                      </a:r>
                    </a:p>
                    <a:p>
                      <a:pPr algn="ctr"/>
                      <a:endParaRPr lang="ru-RU" sz="8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360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CC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1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35,4</a:t>
                      </a:r>
                      <a:endParaRPr lang="ru-RU" sz="800" b="0" i="1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792" marR="8792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CC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b="1" dirty="0" smtClean="0">
                          <a:latin typeface="Arial" pitchFamily="34" charset="0"/>
                          <a:cs typeface="Arial" pitchFamily="34" charset="0"/>
                        </a:rPr>
                        <a:t>177 125,7</a:t>
                      </a:r>
                      <a:endParaRPr lang="ru-RU" sz="8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360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CC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1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37,9</a:t>
                      </a:r>
                      <a:endParaRPr lang="ru-RU" sz="800" b="0" i="1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792" marR="8792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CC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48361">
                <a:tc>
                  <a:txBody>
                    <a:bodyPr/>
                    <a:lstStyle/>
                    <a:p>
                      <a:r>
                        <a:rPr lang="ru-RU" sz="800" b="1" i="1" dirty="0" smtClean="0">
                          <a:solidFill>
                            <a:srgbClr val="00206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Налог на доходы физических лиц</a:t>
                      </a:r>
                      <a:endParaRPr lang="ru-RU" sz="800" b="1" i="1" dirty="0">
                        <a:solidFill>
                          <a:srgbClr val="00206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4407" marR="8440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790844" rtl="0" eaLnBrk="1" latinLnBrk="0" hangingPunct="1"/>
                      <a:r>
                        <a:rPr lang="ru-RU" sz="800" b="0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129 263,9</a:t>
                      </a:r>
                      <a:endParaRPr lang="ru-RU" sz="800" b="0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0" marR="360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1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24,7</a:t>
                      </a:r>
                      <a:endParaRPr lang="ru-RU" sz="800" b="0" i="1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792" marR="8792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800" b="0" dirty="0" smtClean="0">
                          <a:latin typeface="Arial" pitchFamily="34" charset="0"/>
                          <a:cs typeface="Arial" pitchFamily="34" charset="0"/>
                        </a:rPr>
                        <a:t>124 125,3</a:t>
                      </a:r>
                    </a:p>
                  </a:txBody>
                  <a:tcPr marL="0" marR="360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1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26,1</a:t>
                      </a:r>
                      <a:endParaRPr lang="ru-RU" sz="800" b="0" i="1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792" marR="8792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b="0" dirty="0" smtClean="0">
                          <a:latin typeface="Arial" pitchFamily="34" charset="0"/>
                          <a:cs typeface="Arial" pitchFamily="34" charset="0"/>
                        </a:rPr>
                        <a:t>132 440,6</a:t>
                      </a:r>
                      <a:endParaRPr lang="ru-RU" sz="8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360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1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28,4</a:t>
                      </a:r>
                      <a:endParaRPr lang="ru-RU" sz="800" b="0" i="1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792" marR="8792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59724">
                <a:tc>
                  <a:txBody>
                    <a:bodyPr/>
                    <a:lstStyle/>
                    <a:p>
                      <a:r>
                        <a:rPr lang="ru-RU" sz="800" b="1" i="1" dirty="0" smtClean="0">
                          <a:solidFill>
                            <a:srgbClr val="00206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Акцизы по подакцизным товарам (продукции), производимым на территории РФ</a:t>
                      </a:r>
                      <a:endParaRPr lang="ru-RU" sz="800" b="1" i="1" dirty="0">
                        <a:solidFill>
                          <a:srgbClr val="00206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4407" marR="8440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790844" rtl="0" eaLnBrk="1" latinLnBrk="0" hangingPunct="1"/>
                      <a:r>
                        <a:rPr lang="ru-RU" sz="800" b="0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12 414,9</a:t>
                      </a:r>
                      <a:endParaRPr lang="ru-RU" sz="800" b="0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0" marR="360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1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2,3</a:t>
                      </a:r>
                      <a:endParaRPr lang="ru-RU" sz="800" b="0" i="1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792" marR="8792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b="0" dirty="0" smtClean="0">
                          <a:latin typeface="Arial" pitchFamily="34" charset="0"/>
                          <a:cs typeface="Arial" pitchFamily="34" charset="0"/>
                        </a:rPr>
                        <a:t>12 814,5</a:t>
                      </a:r>
                      <a:endParaRPr lang="ru-RU" sz="8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360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1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2,7</a:t>
                      </a:r>
                      <a:endParaRPr lang="ru-RU" sz="800" b="0" i="1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792" marR="8792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b="0" dirty="0" smtClean="0">
                          <a:latin typeface="Arial" pitchFamily="34" charset="0"/>
                          <a:cs typeface="Arial" pitchFamily="34" charset="0"/>
                        </a:rPr>
                        <a:t>12 905,9</a:t>
                      </a:r>
                      <a:endParaRPr lang="ru-RU" sz="8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360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1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2,8</a:t>
                      </a:r>
                      <a:endParaRPr lang="ru-RU" sz="800" b="0" i="1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792" marR="8792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97031">
                <a:tc>
                  <a:txBody>
                    <a:bodyPr/>
                    <a:lstStyle/>
                    <a:p>
                      <a:r>
                        <a:rPr lang="ru-RU" sz="800" b="1" i="1" dirty="0" smtClean="0">
                          <a:solidFill>
                            <a:srgbClr val="00206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Налог, взимаемый в связи с применением упрощенной системы налогообложения</a:t>
                      </a:r>
                      <a:endParaRPr lang="ru-RU" sz="800" b="1" i="1" dirty="0">
                        <a:solidFill>
                          <a:srgbClr val="00206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4407" marR="8440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790844" rtl="0" eaLnBrk="1" latinLnBrk="0" hangingPunct="1"/>
                      <a:r>
                        <a:rPr lang="ru-RU" sz="800" b="0" i="0" kern="120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2161,1</a:t>
                      </a:r>
                      <a:endParaRPr lang="ru-RU" sz="800" b="0" i="0" kern="1200" dirty="0">
                        <a:solidFill>
                          <a:schemeClr val="dk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0" marR="360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1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0,2</a:t>
                      </a:r>
                      <a:endParaRPr lang="ru-RU" sz="800" b="0" i="1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792" marR="8792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b="0" dirty="0" smtClean="0">
                          <a:latin typeface="Arial" pitchFamily="34" charset="0"/>
                          <a:cs typeface="Arial" pitchFamily="34" charset="0"/>
                        </a:rPr>
                        <a:t>2297,5</a:t>
                      </a:r>
                      <a:endParaRPr lang="ru-RU" sz="8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360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1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0,2</a:t>
                      </a:r>
                      <a:endParaRPr lang="ru-RU" sz="800" b="0" i="1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792" marR="8792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b="0" dirty="0" smtClean="0">
                          <a:latin typeface="Arial" pitchFamily="34" charset="0"/>
                          <a:cs typeface="Arial" pitchFamily="34" charset="0"/>
                        </a:rPr>
                        <a:t>2439,7</a:t>
                      </a:r>
                      <a:endParaRPr lang="ru-RU" sz="8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360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1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0,2</a:t>
                      </a:r>
                    </a:p>
                    <a:p>
                      <a:pPr algn="ctr" fontAlgn="b"/>
                      <a:endParaRPr lang="ru-RU" sz="800" b="0" i="1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792" marR="8792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01372">
                <a:tc>
                  <a:txBody>
                    <a:bodyPr/>
                    <a:lstStyle/>
                    <a:p>
                      <a:r>
                        <a:rPr lang="ru-RU" sz="800" b="1" i="1" dirty="0" smtClean="0">
                          <a:solidFill>
                            <a:srgbClr val="00206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Единый сельскохозяйственный налог</a:t>
                      </a:r>
                      <a:endParaRPr lang="ru-RU" sz="800" b="1" i="1" dirty="0">
                        <a:solidFill>
                          <a:srgbClr val="00206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4407" marR="8440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790844" rtl="0" eaLnBrk="1" latinLnBrk="0" hangingPunct="1"/>
                      <a:r>
                        <a:rPr lang="ru-RU" sz="800" b="0" i="0" kern="120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3 906,7</a:t>
                      </a:r>
                      <a:endParaRPr lang="ru-RU" sz="800" b="0" i="0" kern="1200" dirty="0">
                        <a:solidFill>
                          <a:schemeClr val="dk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0" marR="360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1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0,7</a:t>
                      </a:r>
                      <a:endParaRPr lang="ru-RU" sz="800" b="0" i="1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792" marR="8792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b="0" dirty="0" smtClean="0">
                          <a:latin typeface="Arial" pitchFamily="34" charset="0"/>
                          <a:cs typeface="Arial" pitchFamily="34" charset="0"/>
                        </a:rPr>
                        <a:t>4 070,7</a:t>
                      </a:r>
                      <a:endParaRPr lang="ru-RU" sz="8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360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1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0,8</a:t>
                      </a:r>
                      <a:endParaRPr lang="ru-RU" sz="800" b="0" i="1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792" marR="8792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b="0" dirty="0" smtClean="0">
                          <a:latin typeface="Arial" pitchFamily="34" charset="0"/>
                          <a:cs typeface="Arial" pitchFamily="34" charset="0"/>
                        </a:rPr>
                        <a:t>4 237,6</a:t>
                      </a:r>
                      <a:endParaRPr lang="ru-RU" sz="8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360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1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0,9</a:t>
                      </a:r>
                    </a:p>
                    <a:p>
                      <a:pPr algn="ctr" fontAlgn="b"/>
                      <a:endParaRPr lang="ru-RU" sz="800" b="0" i="1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792" marR="8792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r>
                        <a:rPr lang="ru-RU" sz="800" b="1" i="1" dirty="0" smtClean="0">
                          <a:solidFill>
                            <a:srgbClr val="00206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Налог, взимаемый в связи с применением патентной системы налогообложения</a:t>
                      </a:r>
                      <a:endParaRPr lang="ru-RU" sz="800" b="1" i="1" dirty="0">
                        <a:solidFill>
                          <a:srgbClr val="00206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4407" marR="8440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790844" rtl="0" eaLnBrk="1" latinLnBrk="0" hangingPunct="1"/>
                      <a:r>
                        <a:rPr lang="ru-RU" sz="800" b="0" i="0" kern="120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1 361,6</a:t>
                      </a:r>
                      <a:endParaRPr lang="ru-RU" sz="800" b="0" i="0" kern="1200" dirty="0">
                        <a:solidFill>
                          <a:schemeClr val="dk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0" marR="360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1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0,3</a:t>
                      </a:r>
                      <a:endParaRPr lang="ru-RU" sz="800" b="0" i="1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792" marR="8792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b="0" dirty="0" smtClean="0">
                          <a:latin typeface="Arial" pitchFamily="34" charset="0"/>
                          <a:cs typeface="Arial" pitchFamily="34" charset="0"/>
                        </a:rPr>
                        <a:t>1361,6</a:t>
                      </a:r>
                      <a:endParaRPr lang="ru-RU" sz="8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360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1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0,3</a:t>
                      </a:r>
                      <a:endParaRPr lang="ru-RU" sz="800" b="0" i="1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792" marR="8792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b="0" dirty="0" smtClean="0">
                          <a:latin typeface="Arial" pitchFamily="34" charset="0"/>
                          <a:cs typeface="Arial" pitchFamily="34" charset="0"/>
                        </a:rPr>
                        <a:t>1361,6</a:t>
                      </a:r>
                      <a:endParaRPr lang="ru-RU" sz="8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360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1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0,3</a:t>
                      </a:r>
                    </a:p>
                    <a:p>
                      <a:pPr algn="ctr" fontAlgn="b"/>
                      <a:endParaRPr lang="ru-RU" sz="800" b="0" i="1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792" marR="8792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86607">
                <a:tc>
                  <a:txBody>
                    <a:bodyPr/>
                    <a:lstStyle/>
                    <a:p>
                      <a:r>
                        <a:rPr lang="ru-RU" sz="800" b="1" i="1" dirty="0" smtClean="0">
                          <a:solidFill>
                            <a:srgbClr val="00206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ГОСУДАРСТВЕННАЯ ПОШЛИНА</a:t>
                      </a:r>
                      <a:endParaRPr lang="ru-RU" sz="800" b="1" i="1" dirty="0">
                        <a:solidFill>
                          <a:srgbClr val="00206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4407" marR="8440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790844" rtl="0" eaLnBrk="1" latinLnBrk="0" hangingPunct="1"/>
                      <a:r>
                        <a:rPr lang="ru-RU" sz="800" b="0" i="0" kern="120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1461,8</a:t>
                      </a:r>
                      <a:endParaRPr lang="ru-RU" sz="800" b="0" i="0" kern="1200" dirty="0">
                        <a:solidFill>
                          <a:schemeClr val="dk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0" marR="360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1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0,3</a:t>
                      </a:r>
                      <a:endParaRPr lang="ru-RU" sz="800" b="0" i="1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792" marR="8792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b="0" dirty="0" smtClean="0">
                          <a:latin typeface="Arial" pitchFamily="34" charset="0"/>
                          <a:cs typeface="Arial" pitchFamily="34" charset="0"/>
                        </a:rPr>
                        <a:t>1461,8</a:t>
                      </a:r>
                      <a:endParaRPr lang="ru-RU" sz="8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360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1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0,3</a:t>
                      </a:r>
                      <a:endParaRPr lang="ru-RU" sz="800" b="0" i="1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792" marR="8792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b="0" dirty="0" smtClean="0">
                          <a:latin typeface="Arial" pitchFamily="34" charset="0"/>
                          <a:cs typeface="Arial" pitchFamily="34" charset="0"/>
                        </a:rPr>
                        <a:t>1461,8</a:t>
                      </a:r>
                      <a:endParaRPr lang="ru-RU" sz="8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360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1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0,3</a:t>
                      </a:r>
                    </a:p>
                    <a:p>
                      <a:pPr algn="ctr" fontAlgn="b"/>
                      <a:endParaRPr lang="ru-RU" sz="800" b="0" i="1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792" marR="8792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831985">
                <a:tc>
                  <a:txBody>
                    <a:bodyPr/>
                    <a:lstStyle/>
                    <a:p>
                      <a:r>
                        <a:rPr lang="ru-RU" sz="800" b="1" i="1" dirty="0" smtClean="0">
                          <a:solidFill>
                            <a:srgbClr val="00206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ДОХОДЫ ОТ ИСПОЛЬЗОВАНИЯ ИМУЩЕСТВА, НАХОДЯЩЕГОСЯ В ГОСУДАРСТВЕННОЙ И МУНИЦИПАЛЬНОЙ СОБСТВЕННОСТИ</a:t>
                      </a:r>
                      <a:endParaRPr lang="ru-RU" sz="800" b="1" i="1" dirty="0">
                        <a:solidFill>
                          <a:srgbClr val="00206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4407" marR="8440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790844" rtl="0" eaLnBrk="1" latinLnBrk="0" hangingPunct="1"/>
                      <a:r>
                        <a:rPr lang="ru-RU" sz="800" b="0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15</a:t>
                      </a:r>
                      <a:r>
                        <a:rPr lang="ru-RU" sz="800" b="0" kern="1200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312,5</a:t>
                      </a:r>
                      <a:endParaRPr lang="ru-RU" sz="800" b="0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0" marR="360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790844" rtl="0" eaLnBrk="1" latinLnBrk="0" hangingPunct="1"/>
                      <a:r>
                        <a:rPr lang="ru-RU" sz="800" b="0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2,9</a:t>
                      </a:r>
                    </a:p>
                  </a:txBody>
                  <a:tcPr marL="0" marR="360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790844" rtl="0" eaLnBrk="1" latinLnBrk="0" hangingPunct="1"/>
                      <a:r>
                        <a:rPr lang="ru-RU" sz="800" b="0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15</a:t>
                      </a:r>
                      <a:r>
                        <a:rPr lang="ru-RU" sz="800" b="0" kern="1200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312,5</a:t>
                      </a:r>
                      <a:endParaRPr lang="ru-RU" sz="800" b="0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0" marR="360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790844" rtl="0" eaLnBrk="1" latinLnBrk="0" hangingPunct="1"/>
                      <a:r>
                        <a:rPr lang="ru-RU" sz="800" b="0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3,2</a:t>
                      </a:r>
                      <a:endParaRPr lang="ru-RU" sz="800" b="0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0" marR="360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790844" rtl="0" eaLnBrk="1" latinLnBrk="0" hangingPunct="1"/>
                      <a:r>
                        <a:rPr lang="ru-RU" sz="800" b="0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15</a:t>
                      </a:r>
                      <a:r>
                        <a:rPr lang="ru-RU" sz="800" b="0" kern="1200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312,5</a:t>
                      </a:r>
                      <a:endParaRPr lang="ru-RU" sz="800" b="0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0" marR="360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790844" rtl="0" eaLnBrk="1" latinLnBrk="0" hangingPunct="1"/>
                      <a:r>
                        <a:rPr lang="ru-RU" sz="800" b="0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3,3</a:t>
                      </a:r>
                      <a:endParaRPr lang="ru-RU" sz="800" b="0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0" marR="360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7414439" y="255183"/>
            <a:ext cx="1367261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1082675">
              <a:spcBef>
                <a:spcPts val="0"/>
              </a:spcBef>
            </a:pPr>
            <a:r>
              <a:rPr lang="ru-RU" sz="1200" dirty="0" smtClean="0">
                <a:solidFill>
                  <a:schemeClr val="tx1"/>
                </a:solidFill>
                <a:cs typeface="Times New Roman" pitchFamily="18" charset="0"/>
              </a:rPr>
              <a:t>тыс</a:t>
            </a: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.рублей</a:t>
            </a:r>
          </a:p>
        </p:txBody>
      </p:sp>
      <p:sp>
        <p:nvSpPr>
          <p:cNvPr id="130052" name="AutoShape 4"/>
          <p:cNvSpPr>
            <a:spLocks noChangeAspect="1" noChangeArrowheads="1"/>
          </p:cNvSpPr>
          <p:nvPr/>
        </p:nvSpPr>
        <p:spPr bwMode="auto">
          <a:xfrm>
            <a:off x="58618" y="-144463"/>
            <a:ext cx="281353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30054" name="AutoShape 6"/>
          <p:cNvSpPr>
            <a:spLocks noChangeAspect="1" noChangeArrowheads="1"/>
          </p:cNvSpPr>
          <p:nvPr/>
        </p:nvSpPr>
        <p:spPr bwMode="auto">
          <a:xfrm>
            <a:off x="58618" y="-144463"/>
            <a:ext cx="281353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30056" name="AutoShape 8"/>
          <p:cNvSpPr>
            <a:spLocks noChangeAspect="1" noChangeArrowheads="1"/>
          </p:cNvSpPr>
          <p:nvPr/>
        </p:nvSpPr>
        <p:spPr bwMode="auto">
          <a:xfrm>
            <a:off x="58618" y="-144463"/>
            <a:ext cx="281353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2" y="3"/>
            <a:ext cx="9305649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100" b="1" dirty="0" smtClean="0">
                <a:solidFill>
                  <a:schemeClr val="accent4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СВЕДЕНИЯ О ПЛАНИРУЕМЫХ ПОСТУПЛЕНИЯХ </a:t>
            </a:r>
            <a:br>
              <a:rPr lang="ru-RU" sz="1100" b="1" dirty="0" smtClean="0">
                <a:solidFill>
                  <a:schemeClr val="accent4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sz="1100" b="1" dirty="0" smtClean="0">
                <a:solidFill>
                  <a:schemeClr val="accent4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В БЮДЖЕТ МУНИЦИПАЛЬНОГО РАЙОНА «СОЛНЦЕВСКИЙ  РАЙОН» </a:t>
            </a:r>
            <a:r>
              <a:rPr lang="en-US" sz="1000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[1]</a:t>
            </a:r>
            <a:endParaRPr lang="ru-RU" sz="1000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Овал 7"/>
          <p:cNvSpPr/>
          <p:nvPr/>
        </p:nvSpPr>
        <p:spPr>
          <a:xfrm flipV="1">
            <a:off x="8449342" y="6858002"/>
            <a:ext cx="283535" cy="34289"/>
          </a:xfrm>
          <a:prstGeom prst="ellips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11</a:t>
            </a:r>
            <a:endParaRPr lang="ru-RU" sz="12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73713" y="5621572"/>
            <a:ext cx="648428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ct val="0"/>
              </a:spcBef>
              <a:defRPr/>
            </a:pPr>
            <a:r>
              <a:rPr lang="ru-RU" sz="1000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Бюджет </a:t>
            </a:r>
            <a:r>
              <a:rPr lang="ru-RU" sz="1000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муниципального района «Солнцевский  район» </a:t>
            </a:r>
          </a:p>
          <a:p>
            <a:pPr lvl="0">
              <a:spcBef>
                <a:spcPct val="0"/>
              </a:spcBef>
              <a:defRPr/>
            </a:pPr>
            <a:r>
              <a:rPr lang="ru-RU" sz="1000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на 2024 год и на плановый период 2025 и 2026 годов</a:t>
            </a:r>
            <a:endParaRPr lang="ru-RU" sz="1000" i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Содержимое 5"/>
          <p:cNvGraphicFramePr>
            <a:graphicFrameLocks noGrp="1"/>
          </p:cNvGraphicFramePr>
          <p:nvPr>
            <p:ph sz="half" idx="4294967295"/>
            <p:extLst>
              <p:ext uri="{D42A27DB-BD31-4B8C-83A1-F6EECF244321}">
                <p14:modId xmlns:p14="http://schemas.microsoft.com/office/powerpoint/2010/main" val="4259006625"/>
              </p:ext>
            </p:extLst>
          </p:nvPr>
        </p:nvGraphicFramePr>
        <p:xfrm>
          <a:off x="185052" y="845821"/>
          <a:ext cx="8561999" cy="4061185"/>
        </p:xfrm>
        <a:graphic>
          <a:graphicData uri="http://schemas.openxmlformats.org/drawingml/2006/table">
            <a:tbl>
              <a:tblPr firstRow="1" bandRow="1">
                <a:tableStyleId>{C4B1156A-380E-4F78-BDF5-A606A8083BF9}</a:tableStyleId>
              </a:tblPr>
              <a:tblGrid>
                <a:gridCol w="241899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0906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8178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2491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6236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029921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034959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614599">
                <a:tc>
                  <a:txBody>
                    <a:bodyPr/>
                    <a:lstStyle/>
                    <a:p>
                      <a:pPr algn="ctr"/>
                      <a:r>
                        <a:rPr lang="ru-RU" sz="600" i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Наименование</a:t>
                      </a:r>
                      <a:endParaRPr lang="ru-RU" sz="600" b="1" i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" dirty="0" smtClean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2023 год</a:t>
                      </a:r>
                      <a:endParaRPr lang="ru-RU" sz="600" b="1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79084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Доля в общем объеме доходов, %</a:t>
                      </a:r>
                      <a:endParaRPr lang="ru-RU" sz="600" dirty="0" smtClean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" dirty="0" smtClean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2024 год</a:t>
                      </a:r>
                      <a:endParaRPr lang="ru-RU" sz="600" b="1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79084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Доля в общем объеме доходов, %</a:t>
                      </a:r>
                      <a:endParaRPr lang="ru-RU" sz="600" dirty="0" smtClean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" dirty="0" smtClean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2025</a:t>
                      </a:r>
                      <a:r>
                        <a:rPr lang="ru-RU" sz="600" baseline="0" dirty="0" smtClean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ru-RU" sz="600" dirty="0" smtClean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год</a:t>
                      </a:r>
                      <a:endParaRPr lang="ru-RU" sz="600" b="1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79084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60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Доля в общем объеме доходов, %</a:t>
                      </a:r>
                      <a:endParaRPr lang="ru-RU" sz="600" dirty="0" smtClean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60954">
                <a:tc>
                  <a:txBody>
                    <a:bodyPr/>
                    <a:lstStyle/>
                    <a:p>
                      <a:r>
                        <a:rPr lang="ru-RU" sz="800" b="1" i="1" dirty="0" smtClean="0">
                          <a:solidFill>
                            <a:srgbClr val="00206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ПЛАТЕЖИ ПРИ ПОЛЬЗОВАНИИ ПРИРОДНЫМИ РЕСУРСАМИ</a:t>
                      </a:r>
                      <a:endParaRPr lang="ru-RU" sz="800" b="1" i="1" dirty="0">
                        <a:solidFill>
                          <a:srgbClr val="00206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4407" marR="8440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b="0" dirty="0" smtClean="0">
                          <a:latin typeface="Arial" pitchFamily="34" charset="0"/>
                          <a:cs typeface="Arial" pitchFamily="34" charset="0"/>
                        </a:rPr>
                        <a:t>16,0</a:t>
                      </a:r>
                      <a:endParaRPr lang="ru-RU" sz="8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360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1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ru-RU" sz="800" b="0" i="1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792" marR="8792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8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16,0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792" marR="8792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1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ru-RU" sz="800" b="0" i="1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792" marR="8792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b="0" dirty="0" smtClean="0">
                          <a:latin typeface="Arial" pitchFamily="34" charset="0"/>
                          <a:cs typeface="Arial" pitchFamily="34" charset="0"/>
                        </a:rPr>
                        <a:t>16,0</a:t>
                      </a:r>
                      <a:endParaRPr lang="ru-RU" sz="8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360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1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ru-RU" sz="800" b="0" i="1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792" marR="8792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17289">
                <a:tc>
                  <a:txBody>
                    <a:bodyPr/>
                    <a:lstStyle/>
                    <a:p>
                      <a:r>
                        <a:rPr lang="ru-RU" sz="800" b="1" i="1" dirty="0" smtClean="0">
                          <a:solidFill>
                            <a:srgbClr val="00206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ДОХОДЫ ОТ ОКАЗАНИЯ ПЛАТНЫХ УСЛУГ </a:t>
                      </a:r>
                      <a:r>
                        <a:rPr lang="ru-RU" sz="800" b="1" i="1" baseline="0" dirty="0" smtClean="0">
                          <a:solidFill>
                            <a:srgbClr val="00206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ru-RU" sz="800" b="1" i="1" dirty="0" smtClean="0">
                          <a:solidFill>
                            <a:srgbClr val="00206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И КОМПЕНСАЦИИ ЗАТРАТ ГОСУДАРСТВА</a:t>
                      </a:r>
                      <a:endParaRPr lang="ru-RU" sz="800" b="1" i="1" dirty="0">
                        <a:solidFill>
                          <a:srgbClr val="00206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4407" marR="8440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b="0" dirty="0" smtClean="0">
                          <a:latin typeface="Arial" pitchFamily="34" charset="0"/>
                          <a:cs typeface="Arial" pitchFamily="34" charset="0"/>
                        </a:rPr>
                        <a:t>5849,9</a:t>
                      </a:r>
                      <a:endParaRPr lang="ru-RU" sz="8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360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1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1,1</a:t>
                      </a:r>
                    </a:p>
                    <a:p>
                      <a:pPr algn="ctr" fontAlgn="b"/>
                      <a:endParaRPr lang="ru-RU" sz="800" b="0" i="1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792" marR="8792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8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5849,9</a:t>
                      </a:r>
                    </a:p>
                    <a:p>
                      <a:pPr algn="ctr" rtl="0" fontAlgn="b"/>
                      <a:endParaRPr lang="ru-RU" sz="800" b="0" i="0" u="none" strike="noStrike" dirty="0" smtClean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algn="ctr" rtl="0" fontAlgn="b"/>
                      <a:endParaRPr lang="ru-RU" sz="800" b="0" i="0" u="none" strike="noStrike" dirty="0" smtClean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algn="ctr" rtl="0" fontAlgn="b"/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792" marR="8792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1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1,2</a:t>
                      </a:r>
                    </a:p>
                    <a:p>
                      <a:pPr algn="ctr" fontAlgn="b"/>
                      <a:endParaRPr lang="ru-RU" sz="800" b="0" i="1" u="none" strike="noStrike" dirty="0" smtClean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algn="ctr" fontAlgn="b"/>
                      <a:endParaRPr lang="ru-RU" sz="800" b="0" i="1" u="none" strike="noStrike" dirty="0" smtClean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algn="ctr" fontAlgn="b"/>
                      <a:endParaRPr lang="ru-RU" sz="800" b="0" i="1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792" marR="8792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b="0" dirty="0" smtClean="0">
                          <a:latin typeface="Arial" pitchFamily="34" charset="0"/>
                          <a:cs typeface="Arial" pitchFamily="34" charset="0"/>
                        </a:rPr>
                        <a:t>5849,9</a:t>
                      </a:r>
                    </a:p>
                    <a:p>
                      <a:pPr algn="ctr"/>
                      <a:endParaRPr lang="ru-RU" sz="800" b="0" dirty="0" smtClean="0"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algn="ctr"/>
                      <a:endParaRPr lang="ru-RU" sz="800" b="0" dirty="0" smtClean="0"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algn="ctr"/>
                      <a:endParaRPr lang="ru-RU" sz="8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360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1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1,3</a:t>
                      </a:r>
                    </a:p>
                    <a:p>
                      <a:pPr algn="ctr" fontAlgn="b"/>
                      <a:endParaRPr lang="ru-RU" sz="800" b="0" i="1" u="none" strike="noStrike" dirty="0" smtClean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algn="ctr" fontAlgn="b"/>
                      <a:endParaRPr lang="ru-RU" sz="800" b="0" i="1" u="none" strike="noStrike" dirty="0" smtClean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algn="ctr" fontAlgn="b"/>
                      <a:endParaRPr lang="ru-RU" sz="800" b="0" i="1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792" marR="8792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13099">
                <a:tc>
                  <a:txBody>
                    <a:bodyPr/>
                    <a:lstStyle/>
                    <a:p>
                      <a:r>
                        <a:rPr lang="ru-RU" sz="800" b="1" i="1" dirty="0" smtClean="0">
                          <a:solidFill>
                            <a:srgbClr val="00206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Доходы от компенсации затрат государства</a:t>
                      </a:r>
                      <a:endParaRPr lang="ru-RU" sz="800" b="1" i="1" dirty="0">
                        <a:solidFill>
                          <a:srgbClr val="00206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4407" marR="8440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b="0" dirty="0" smtClean="0">
                          <a:latin typeface="Arial" pitchFamily="34" charset="0"/>
                          <a:cs typeface="Arial" pitchFamily="34" charset="0"/>
                        </a:rPr>
                        <a:t>40,1</a:t>
                      </a:r>
                      <a:endParaRPr lang="ru-RU" sz="8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360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800" b="0" i="1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792" marR="8792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8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40,1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792" marR="8792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800" b="0" i="1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792" marR="8792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b="0" dirty="0" smtClean="0">
                          <a:latin typeface="Arial" pitchFamily="34" charset="0"/>
                          <a:cs typeface="Arial" pitchFamily="34" charset="0"/>
                        </a:rPr>
                        <a:t>40,1</a:t>
                      </a:r>
                      <a:endParaRPr lang="ru-RU" sz="8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360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800" b="0" i="1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792" marR="8792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72095347"/>
                  </a:ext>
                </a:extLst>
              </a:tr>
              <a:tr h="518486">
                <a:tc>
                  <a:txBody>
                    <a:bodyPr/>
                    <a:lstStyle/>
                    <a:p>
                      <a:r>
                        <a:rPr lang="ru-RU" sz="800" b="1" i="1" dirty="0" smtClean="0">
                          <a:solidFill>
                            <a:srgbClr val="00206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ДОХОДЫ ОТ ПРОДАЖИ МАТЕРИАЛЬНЫХ И НЕМАТЕРИАЛЬНЫХ АКТИВОВ</a:t>
                      </a:r>
                    </a:p>
                  </a:txBody>
                  <a:tcPr marL="84407" marR="8440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b="0" dirty="0" smtClean="0"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ru-RU" sz="8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360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800" b="0" i="1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792" marR="8792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8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792" marR="8792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800" b="0" i="1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792" marR="8792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b="0" dirty="0" smtClean="0"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ru-RU" sz="8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360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800" b="0" i="1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792" marR="8792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74250">
                <a:tc>
                  <a:txBody>
                    <a:bodyPr/>
                    <a:lstStyle/>
                    <a:p>
                      <a:r>
                        <a:rPr lang="ru-RU" sz="800" b="1" i="1" dirty="0" smtClean="0">
                          <a:solidFill>
                            <a:srgbClr val="00206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ШТРАФЫ, САНКЦИИ, ВОЗМЕЩЕНИЕ УЩЕРБА</a:t>
                      </a:r>
                    </a:p>
                  </a:txBody>
                  <a:tcPr marL="84407" marR="8440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b="0" dirty="0" smtClean="0">
                          <a:latin typeface="Arial" pitchFamily="34" charset="0"/>
                          <a:cs typeface="Arial" pitchFamily="34" charset="0"/>
                        </a:rPr>
                        <a:t>730,1</a:t>
                      </a:r>
                      <a:endParaRPr lang="ru-RU" sz="8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360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800" b="0" i="1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792" marR="8792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8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888,7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792" marR="8792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800" b="0" i="1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792" marR="8792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b="0" dirty="0" smtClean="0">
                          <a:latin typeface="Arial" pitchFamily="34" charset="0"/>
                          <a:cs typeface="Arial" pitchFamily="34" charset="0"/>
                        </a:rPr>
                        <a:t>1100,1</a:t>
                      </a:r>
                      <a:endParaRPr lang="ru-RU" sz="8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360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1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0,1</a:t>
                      </a:r>
                      <a:endParaRPr lang="ru-RU" sz="800" b="0" i="1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792" marR="8792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82389">
                <a:tc>
                  <a:txBody>
                    <a:bodyPr/>
                    <a:lstStyle/>
                    <a:p>
                      <a:r>
                        <a:rPr lang="ru-RU" sz="800" b="1" i="1" dirty="0" smtClean="0">
                          <a:solidFill>
                            <a:srgbClr val="00206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ПРОЧИЕ НЕНАЛОГОВЫЕ ДОХОДЫ</a:t>
                      </a:r>
                      <a:endParaRPr lang="ru-RU" sz="800" b="1" i="1" dirty="0">
                        <a:solidFill>
                          <a:srgbClr val="00206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4407" marR="8440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b="0" dirty="0" smtClean="0">
                          <a:latin typeface="Arial" pitchFamily="34" charset="0"/>
                          <a:cs typeface="Arial" pitchFamily="34" charset="0"/>
                        </a:rPr>
                        <a:t>344,4</a:t>
                      </a:r>
                      <a:endParaRPr lang="ru-RU" sz="8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360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800" b="0" i="1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792" marR="8792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8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792" marR="8792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800" b="0" i="1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792" marR="8792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b="0" dirty="0" smtClean="0"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ru-RU" sz="8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360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800" b="0" i="1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792" marR="8792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78022">
                <a:tc>
                  <a:txBody>
                    <a:bodyPr/>
                    <a:lstStyle/>
                    <a:p>
                      <a:pPr marL="0" marR="0" indent="0" algn="l" defTabSz="79084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800" b="1" dirty="0" smtClean="0">
                          <a:solidFill>
                            <a:srgbClr val="00206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БЕЗВОЗМЕЗДНЫЕ ПОСТУПЛЕНИЯ</a:t>
                      </a:r>
                    </a:p>
                  </a:txBody>
                  <a:tcPr marL="84407" marR="8440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b="1" dirty="0" smtClean="0">
                          <a:latin typeface="Arial" pitchFamily="34" charset="0"/>
                          <a:cs typeface="Arial" pitchFamily="34" charset="0"/>
                        </a:rPr>
                        <a:t>362 990,2</a:t>
                      </a:r>
                      <a:endParaRPr lang="ru-RU" sz="8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360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1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67,7</a:t>
                      </a:r>
                      <a:endParaRPr lang="ru-RU" sz="800" b="1" i="1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792" marR="8792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800" b="1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306 816,4</a:t>
                      </a:r>
                      <a:endParaRPr lang="ru-RU" sz="800" b="1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792" marR="8792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1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64,6</a:t>
                      </a:r>
                      <a:endParaRPr lang="ru-RU" sz="800" b="1" i="1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792" marR="8792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b="1" dirty="0" smtClean="0">
                          <a:latin typeface="Arial" pitchFamily="34" charset="0"/>
                          <a:cs typeface="Arial" pitchFamily="34" charset="0"/>
                        </a:rPr>
                        <a:t>290 505 ,9</a:t>
                      </a:r>
                      <a:endParaRPr lang="ru-RU" sz="8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360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1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62,1</a:t>
                      </a:r>
                    </a:p>
                    <a:p>
                      <a:pPr algn="ctr" fontAlgn="b"/>
                      <a:endParaRPr lang="ru-RU" sz="800" b="1" i="1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792" marR="8792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8" name="Прямоугольник 7"/>
          <p:cNvSpPr/>
          <p:nvPr/>
        </p:nvSpPr>
        <p:spPr>
          <a:xfrm>
            <a:off x="6964884" y="548687"/>
            <a:ext cx="1248553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1082675">
              <a:spcBef>
                <a:spcPts val="0"/>
              </a:spcBef>
            </a:pPr>
            <a:r>
              <a:rPr lang="ru-RU" sz="1200" dirty="0" smtClean="0">
                <a:solidFill>
                  <a:schemeClr val="tx1"/>
                </a:solidFill>
                <a:cs typeface="Times New Roman" pitchFamily="18" charset="0"/>
              </a:rPr>
              <a:t>тыс</a:t>
            </a: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.рублей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0" y="3"/>
            <a:ext cx="9144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200" b="1" dirty="0" smtClean="0">
                <a:solidFill>
                  <a:schemeClr val="accent4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СВЕДЕНИЯ О ПЛАНИРУЕМЫХ ПОСТУПЛЕНИЯХ </a:t>
            </a:r>
            <a:br>
              <a:rPr lang="ru-RU" sz="1200" b="1" dirty="0" smtClean="0">
                <a:solidFill>
                  <a:schemeClr val="accent4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sz="1200" b="1" dirty="0" smtClean="0">
                <a:solidFill>
                  <a:schemeClr val="accent4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В БЮДЖЕТ МУНИЦИПРАЛЬНОГО РАЙОНА «СОЛНЦЕВСКИЙ  РАЙОН» </a:t>
            </a:r>
            <a:r>
              <a:rPr lang="en-US" sz="1200" b="1" dirty="0" smtClean="0">
                <a:solidFill>
                  <a:schemeClr val="accent4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[</a:t>
            </a:r>
            <a:r>
              <a:rPr lang="ru-RU" sz="1200" b="1" dirty="0" smtClean="0">
                <a:solidFill>
                  <a:schemeClr val="accent4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2</a:t>
            </a:r>
            <a:r>
              <a:rPr lang="en-US" sz="1200" b="1" dirty="0" smtClean="0">
                <a:solidFill>
                  <a:schemeClr val="accent4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]</a:t>
            </a:r>
            <a:endParaRPr lang="ru-RU" sz="1200" b="1" dirty="0">
              <a:solidFill>
                <a:schemeClr val="accent4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06733" y="5033174"/>
            <a:ext cx="665126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ct val="0"/>
              </a:spcBef>
              <a:defRPr/>
            </a:pPr>
            <a:r>
              <a:rPr lang="ru-RU" sz="1000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Бюджет </a:t>
            </a:r>
            <a:r>
              <a:rPr lang="ru-RU" sz="1000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муниципального района «Солнцевский  район» </a:t>
            </a:r>
          </a:p>
          <a:p>
            <a:pPr lvl="0">
              <a:spcBef>
                <a:spcPct val="0"/>
              </a:spcBef>
              <a:defRPr/>
            </a:pPr>
            <a:r>
              <a:rPr lang="ru-RU" sz="1000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на 2024 год и на плановый период 2025 и 2026 годов</a:t>
            </a:r>
            <a:endParaRPr lang="ru-RU" sz="1000" i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6226"/>
            <a:ext cx="4562475" cy="534657"/>
          </a:xfrm>
        </p:spPr>
        <p:txBody>
          <a:bodyPr>
            <a:normAutofit/>
          </a:bodyPr>
          <a:lstStyle/>
          <a:p>
            <a:r>
              <a:rPr lang="ru-RU" sz="1400" b="1" dirty="0" smtClean="0">
                <a:solidFill>
                  <a:srgbClr val="1D7587"/>
                </a:solidFill>
                <a:latin typeface="Arial" pitchFamily="34" charset="0"/>
                <a:cs typeface="Arial" pitchFamily="34" charset="0"/>
              </a:rPr>
              <a:t>Основные параметры  бюджета </a:t>
            </a:r>
            <a:endParaRPr lang="ru-RU" sz="1400" b="1" dirty="0">
              <a:solidFill>
                <a:srgbClr val="1D7587"/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3" name="Группа 11"/>
          <p:cNvGrpSpPr/>
          <p:nvPr/>
        </p:nvGrpSpPr>
        <p:grpSpPr>
          <a:xfrm>
            <a:off x="-1" y="6453336"/>
            <a:ext cx="9144001" cy="404664"/>
            <a:chOff x="-1" y="6453336"/>
            <a:chExt cx="9144001" cy="404664"/>
          </a:xfrm>
        </p:grpSpPr>
        <p:sp>
          <p:nvSpPr>
            <p:cNvPr id="17" name="Заголовок 1"/>
            <p:cNvSpPr txBox="1">
              <a:spLocks/>
            </p:cNvSpPr>
            <p:nvPr/>
          </p:nvSpPr>
          <p:spPr>
            <a:xfrm>
              <a:off x="-1" y="6453336"/>
              <a:ext cx="6409427" cy="404664"/>
            </a:xfrm>
            <a:prstGeom prst="rect">
              <a:avLst/>
            </a:prstGeom>
            <a:ln>
              <a:noFill/>
            </a:ln>
          </p:spPr>
          <p:txBody>
            <a:bodyPr vert="horz" lIns="91440" tIns="45720" rIns="91440" bIns="45720" rtlCol="0" anchor="ctr">
              <a:normAutofit/>
            </a:bodyPr>
            <a:lstStyle/>
            <a:p>
              <a:pPr lvl="0">
                <a:spcBef>
                  <a:spcPct val="0"/>
                </a:spcBef>
                <a:defRPr/>
              </a:pPr>
              <a:r>
                <a:rPr lang="ru-RU" sz="900" i="1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Бюджет </a:t>
              </a:r>
              <a:r>
                <a:rPr lang="ru-RU" sz="900" i="1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муниципального района «Солнцевский  район» </a:t>
              </a:r>
            </a:p>
            <a:p>
              <a:pPr lvl="0">
                <a:spcBef>
                  <a:spcPct val="0"/>
                </a:spcBef>
                <a:defRPr/>
              </a:pPr>
              <a:r>
                <a:rPr lang="ru-RU" sz="900" i="1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на 2024 год и на плановый период 2025 и 2026 годов</a:t>
              </a:r>
            </a:p>
            <a:p>
              <a:pPr lvl="0">
                <a:spcBef>
                  <a:spcPct val="0"/>
                </a:spcBef>
                <a:defRPr/>
              </a:pPr>
              <a:endParaRPr kumimoji="0" lang="ru-RU" sz="900" b="1" u="none" strike="noStrike" kern="1200" cap="none" spc="0" normalizeH="0" baseline="0" noProof="0" dirty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endParaRPr>
            </a:p>
          </p:txBody>
        </p:sp>
        <p:cxnSp>
          <p:nvCxnSpPr>
            <p:cNvPr id="18" name="Прямая соединительная линия 17"/>
            <p:cNvCxnSpPr/>
            <p:nvPr/>
          </p:nvCxnSpPr>
          <p:spPr>
            <a:xfrm>
              <a:off x="0" y="6453336"/>
              <a:ext cx="9144000" cy="0"/>
            </a:xfrm>
            <a:prstGeom prst="line">
              <a:avLst/>
            </a:prstGeom>
            <a:ln w="190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Прямоугольник 18"/>
            <p:cNvSpPr>
              <a:spLocks noChangeAspect="1"/>
            </p:cNvSpPr>
            <p:nvPr/>
          </p:nvSpPr>
          <p:spPr>
            <a:xfrm>
              <a:off x="8784000" y="6498000"/>
              <a:ext cx="360000" cy="36000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200" b="1" dirty="0">
                <a:solidFill>
                  <a:schemeClr val="accent5">
                    <a:lumMod val="50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aphicFrame>
        <p:nvGraphicFramePr>
          <p:cNvPr id="20" name="Диаграмма 19"/>
          <p:cNvGraphicFramePr/>
          <p:nvPr>
            <p:extLst>
              <p:ext uri="{D42A27DB-BD31-4B8C-83A1-F6EECF244321}">
                <p14:modId xmlns:p14="http://schemas.microsoft.com/office/powerpoint/2010/main" val="2188137825"/>
              </p:ext>
            </p:extLst>
          </p:nvPr>
        </p:nvGraphicFramePr>
        <p:xfrm>
          <a:off x="-379562" y="776377"/>
          <a:ext cx="5477772" cy="256204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2" name="Заголовок 1"/>
          <p:cNvSpPr txBox="1">
            <a:spLocks/>
          </p:cNvSpPr>
          <p:nvPr/>
        </p:nvSpPr>
        <p:spPr>
          <a:xfrm>
            <a:off x="0" y="3258090"/>
            <a:ext cx="4562475" cy="528907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7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D7587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Структура налоговых и неналоговых доходов  бюджета в 2024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D7587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 году </a:t>
            </a:r>
            <a:endParaRPr kumimoji="0" lang="ru-RU" sz="1400" b="1" i="0" u="none" strike="noStrike" kern="1200" cap="none" spc="0" normalizeH="0" baseline="0" noProof="0" dirty="0">
              <a:ln>
                <a:noFill/>
              </a:ln>
              <a:solidFill>
                <a:srgbClr val="1D7587"/>
              </a:solidFill>
              <a:effectLst/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</p:txBody>
      </p:sp>
      <p:graphicFrame>
        <p:nvGraphicFramePr>
          <p:cNvPr id="14" name="Диаграмма 13"/>
          <p:cNvGraphicFramePr/>
          <p:nvPr>
            <p:extLst>
              <p:ext uri="{D42A27DB-BD31-4B8C-83A1-F6EECF244321}">
                <p14:modId xmlns:p14="http://schemas.microsoft.com/office/powerpoint/2010/main" val="1956390991"/>
              </p:ext>
            </p:extLst>
          </p:nvPr>
        </p:nvGraphicFramePr>
        <p:xfrm>
          <a:off x="0" y="3458819"/>
          <a:ext cx="4494363" cy="28386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6" name="Заголовок 1"/>
          <p:cNvSpPr txBox="1">
            <a:spLocks/>
          </p:cNvSpPr>
          <p:nvPr/>
        </p:nvSpPr>
        <p:spPr>
          <a:xfrm>
            <a:off x="4572000" y="282544"/>
            <a:ext cx="4572000" cy="76125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1" i="0" u="none" strike="noStrike" kern="1200" cap="none" spc="0" noProof="0" dirty="0" smtClean="0">
                <a:ln>
                  <a:noFill/>
                </a:ln>
                <a:solidFill>
                  <a:srgbClr val="1D7587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Структура безвозмездных поступлений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400" b="1" dirty="0" smtClean="0">
                <a:solidFill>
                  <a:srgbClr val="1D7587"/>
                </a:solidFill>
                <a:latin typeface="Arial" pitchFamily="34" charset="0"/>
                <a:ea typeface="+mj-ea"/>
                <a:cs typeface="Arial" pitchFamily="34" charset="0"/>
              </a:rPr>
              <a:t> в 2024 году</a:t>
            </a:r>
            <a:endParaRPr kumimoji="0" lang="ru-RU" sz="1400" b="1" i="0" u="none" strike="noStrike" kern="1200" cap="none" spc="0" noProof="0" dirty="0">
              <a:ln>
                <a:noFill/>
              </a:ln>
              <a:solidFill>
                <a:srgbClr val="1D7587"/>
              </a:solidFill>
              <a:effectLst/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</p:txBody>
      </p:sp>
      <p:graphicFrame>
        <p:nvGraphicFramePr>
          <p:cNvPr id="21" name="Диаграмма 20"/>
          <p:cNvGraphicFramePr/>
          <p:nvPr>
            <p:extLst>
              <p:ext uri="{D42A27DB-BD31-4B8C-83A1-F6EECF244321}">
                <p14:modId xmlns:p14="http://schemas.microsoft.com/office/powerpoint/2010/main" val="1674110764"/>
              </p:ext>
            </p:extLst>
          </p:nvPr>
        </p:nvGraphicFramePr>
        <p:xfrm>
          <a:off x="4850296" y="785004"/>
          <a:ext cx="4293704" cy="561579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15937"/>
          </a:xfrm>
        </p:spPr>
        <p:txBody>
          <a:bodyPr>
            <a:normAutofit/>
          </a:bodyPr>
          <a:lstStyle/>
          <a:p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Оказание финансовой помощи местным бюджетам в 2023-2025 гг.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02337824"/>
              </p:ext>
            </p:extLst>
          </p:nvPr>
        </p:nvGraphicFramePr>
        <p:xfrm>
          <a:off x="323850" y="1095378"/>
          <a:ext cx="8229600" cy="44499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7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57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574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0574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85010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/>
                          <a:ea typeface="Times New Roman"/>
                          <a:cs typeface="Times New Roman"/>
                        </a:rPr>
                        <a:t>Наименование м/о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i="1" dirty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400" b="1" i="1" dirty="0" smtClean="0">
                          <a:latin typeface="Times New Roman"/>
                          <a:ea typeface="Times New Roman"/>
                          <a:cs typeface="Times New Roman"/>
                        </a:rPr>
                        <a:t>2024г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i="1" dirty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400" b="1" i="1" dirty="0" smtClean="0">
                          <a:latin typeface="Times New Roman"/>
                          <a:ea typeface="Times New Roman"/>
                          <a:cs typeface="Times New Roman"/>
                        </a:rPr>
                        <a:t>2025г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i="1" dirty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400" b="1" i="1" dirty="0" smtClean="0">
                          <a:latin typeface="Times New Roman"/>
                          <a:ea typeface="Times New Roman"/>
                          <a:cs typeface="Times New Roman"/>
                        </a:rPr>
                        <a:t>2026г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5006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Times New Roman"/>
                          <a:ea typeface="Times New Roman"/>
                          <a:cs typeface="Times New Roman"/>
                        </a:rPr>
                        <a:t>п.Солнцево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/>
                          <a:ea typeface="Times New Roman"/>
                          <a:cs typeface="Times New Roman"/>
                        </a:rPr>
                        <a:t>           </a:t>
                      </a:r>
                      <a:endParaRPr lang="ru-RU" sz="11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latin typeface="Times New Roman"/>
                          <a:ea typeface="Times New Roman"/>
                          <a:cs typeface="Times New Roman"/>
                        </a:rPr>
                        <a:t>1 667 556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/>
                          <a:ea typeface="Times New Roman"/>
                          <a:cs typeface="Times New Roman"/>
                        </a:rPr>
                        <a:t>     </a:t>
                      </a:r>
                      <a:endParaRPr lang="ru-RU" sz="11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latin typeface="Times New Roman"/>
                          <a:ea typeface="Times New Roman"/>
                          <a:cs typeface="Times New Roman"/>
                        </a:rPr>
                        <a:t>                1 428 016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/>
                          <a:ea typeface="Times New Roman"/>
                          <a:cs typeface="Times New Roman"/>
                        </a:rPr>
                        <a:t>      </a:t>
                      </a:r>
                      <a:endParaRPr lang="ru-RU" sz="11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latin typeface="Times New Roman"/>
                          <a:ea typeface="Times New Roman"/>
                          <a:cs typeface="Times New Roman"/>
                        </a:rPr>
                        <a:t>                1 334 044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6672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Times New Roman"/>
                          <a:ea typeface="Times New Roman"/>
                          <a:cs typeface="Times New Roman"/>
                        </a:rPr>
                        <a:t>Бунинский сельсовет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/>
                          <a:ea typeface="Times New Roman"/>
                          <a:cs typeface="Times New Roman"/>
                        </a:rPr>
                        <a:t>            </a:t>
                      </a:r>
                      <a:endParaRPr lang="ru-RU" sz="11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latin typeface="Times New Roman"/>
                          <a:ea typeface="Times New Roman"/>
                          <a:cs typeface="Times New Roman"/>
                        </a:rPr>
                        <a:t>                    644 978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/>
                          <a:ea typeface="Times New Roman"/>
                          <a:cs typeface="Times New Roman"/>
                        </a:rPr>
                        <a:t>         </a:t>
                      </a:r>
                      <a:endParaRPr lang="ru-RU" sz="11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latin typeface="Times New Roman"/>
                          <a:ea typeface="Times New Roman"/>
                          <a:cs typeface="Times New Roman"/>
                        </a:rPr>
                        <a:t>                  559 424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/>
                          <a:ea typeface="Times New Roman"/>
                          <a:cs typeface="Times New Roman"/>
                        </a:rPr>
                        <a:t>     </a:t>
                      </a:r>
                      <a:endParaRPr lang="ru-RU" sz="11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latin typeface="Times New Roman"/>
                          <a:ea typeface="Times New Roman"/>
                          <a:cs typeface="Times New Roman"/>
                        </a:rPr>
                        <a:t>                  515 983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4737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Times New Roman"/>
                          <a:ea typeface="Times New Roman"/>
                          <a:cs typeface="Times New Roman"/>
                        </a:rPr>
                        <a:t>Зуевский  сельсовет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latin typeface="Calibri"/>
                          <a:ea typeface="Calibri"/>
                          <a:cs typeface="Times New Roman"/>
                        </a:rPr>
                        <a:t>1 542 496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latin typeface="Calibri"/>
                          <a:ea typeface="Calibri"/>
                          <a:cs typeface="Times New Roman"/>
                        </a:rPr>
                        <a:t>1 320 659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latin typeface="Calibri"/>
                          <a:ea typeface="Calibri"/>
                          <a:cs typeface="Times New Roman"/>
                        </a:rPr>
                        <a:t>1 233 996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2387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Times New Roman"/>
                          <a:ea typeface="Times New Roman"/>
                          <a:cs typeface="Times New Roman"/>
                        </a:rPr>
                        <a:t>Ивановский сельсовет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latin typeface="Calibri"/>
                          <a:ea typeface="Calibri"/>
                          <a:cs typeface="Times New Roman"/>
                        </a:rPr>
                        <a:t>1 473 621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latin typeface="Calibri"/>
                          <a:ea typeface="Calibri"/>
                          <a:cs typeface="Times New Roman"/>
                        </a:rPr>
                        <a:t>1 259 944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latin typeface="Calibri"/>
                          <a:ea typeface="Calibri"/>
                          <a:cs typeface="Times New Roman"/>
                        </a:rPr>
                        <a:t>1 178 897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191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Times New Roman"/>
                          <a:ea typeface="Times New Roman"/>
                          <a:cs typeface="Times New Roman"/>
                        </a:rPr>
                        <a:t>Старолещинский сельсовет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latin typeface="Calibri"/>
                          <a:ea typeface="Calibri"/>
                          <a:cs typeface="Times New Roman"/>
                        </a:rPr>
                        <a:t>693 764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latin typeface="Calibri"/>
                          <a:ea typeface="Calibri"/>
                          <a:cs typeface="Times New Roman"/>
                        </a:rPr>
                        <a:t>590 263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latin typeface="Calibri"/>
                          <a:ea typeface="Calibri"/>
                          <a:cs typeface="Times New Roman"/>
                        </a:rPr>
                        <a:t>555 011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334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Times New Roman"/>
                          <a:ea typeface="Times New Roman"/>
                          <a:cs typeface="Times New Roman"/>
                        </a:rPr>
                        <a:t>Субботинский сельсовет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latin typeface="Calibri"/>
                          <a:ea typeface="Calibri"/>
                          <a:cs typeface="Times New Roman"/>
                        </a:rPr>
                        <a:t>706 678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latin typeface="Calibri"/>
                          <a:ea typeface="Calibri"/>
                          <a:cs typeface="Times New Roman"/>
                        </a:rPr>
                        <a:t>634 281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latin typeface="Calibri"/>
                          <a:ea typeface="Calibri"/>
                          <a:cs typeface="Times New Roman"/>
                        </a:rPr>
                        <a:t>565 343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4767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 err="1">
                          <a:latin typeface="Times New Roman"/>
                          <a:ea typeface="Times New Roman"/>
                          <a:cs typeface="Times New Roman"/>
                        </a:rPr>
                        <a:t>Шумаковский</a:t>
                      </a:r>
                      <a:r>
                        <a:rPr lang="ru-RU" sz="1100" b="1" dirty="0">
                          <a:latin typeface="Times New Roman"/>
                          <a:ea typeface="Times New Roman"/>
                          <a:cs typeface="Times New Roman"/>
                        </a:rPr>
                        <a:t> сельсовет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latin typeface="Calibri"/>
                          <a:ea typeface="Calibri"/>
                          <a:cs typeface="Times New Roman"/>
                        </a:rPr>
                        <a:t>1 044 593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latin typeface="Calibri"/>
                          <a:ea typeface="Calibri"/>
                          <a:cs typeface="Times New Roman"/>
                        </a:rPr>
                        <a:t>892 783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latin typeface="Calibri"/>
                          <a:ea typeface="Calibri"/>
                          <a:cs typeface="Times New Roman"/>
                        </a:rPr>
                        <a:t>835 674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476250" y="762000"/>
            <a:ext cx="824865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i="1" dirty="0" smtClean="0"/>
              <a:t>Дотация на выравнивание бюджетной обеспеченности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85751" y="5934670"/>
            <a:ext cx="710565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ct val="0"/>
              </a:spcBef>
              <a:defRPr/>
            </a:pPr>
            <a:r>
              <a:rPr lang="ru-RU" sz="1000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1000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Бюджет муниципального района «Солнцевский  район» </a:t>
            </a:r>
          </a:p>
          <a:p>
            <a:pPr lvl="0">
              <a:spcBef>
                <a:spcPct val="0"/>
              </a:spcBef>
              <a:defRPr/>
            </a:pPr>
            <a:r>
              <a:rPr lang="ru-RU" sz="1000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на 2024 год и на плановый период 2025 и 2026 годов</a:t>
            </a:r>
            <a:endParaRPr lang="ru-RU" sz="1000" i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14028</TotalTime>
  <Words>2581</Words>
  <Application>Microsoft Office PowerPoint</Application>
  <PresentationFormat>Экран (4:3)</PresentationFormat>
  <Paragraphs>575</Paragraphs>
  <Slides>18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3" baseType="lpstr">
      <vt:lpstr>Arial</vt:lpstr>
      <vt:lpstr>Calibri</vt:lpstr>
      <vt:lpstr>Times New Roman</vt:lpstr>
      <vt:lpstr>Wingdings</vt:lpstr>
      <vt:lpstr>Тема Office</vt:lpstr>
      <vt:lpstr>Презентация PowerPoint</vt:lpstr>
      <vt:lpstr>Структура бюджета для граждан:</vt:lpstr>
      <vt:lpstr>Административно-территориальное устройство Солнцевского  района</vt:lpstr>
      <vt:lpstr>Основные вопросы о бюджете</vt:lpstr>
      <vt:lpstr>Основные показатели социально-экономического развития  Солнцевского района Курской области</vt:lpstr>
      <vt:lpstr>Презентация PowerPoint</vt:lpstr>
      <vt:lpstr>Презентация PowerPoint</vt:lpstr>
      <vt:lpstr>Основные параметры  бюджета </vt:lpstr>
      <vt:lpstr>Оказание финансовой помощи местным бюджетам в 2023-2025 гг.</vt:lpstr>
      <vt:lpstr>СТРУКТУРА РАСХОДОВ МУНИЦИПАЛЬНОГО РАЙОНА «СОЛНЦЕВСКИЙ  РАЙОН» [1]  </vt:lpstr>
      <vt:lpstr>[2] </vt:lpstr>
      <vt:lpstr>Программная структура расходов муниципального района «Солнцевский  район»</vt:lpstr>
      <vt:lpstr>Сведения о планируемом предельном объеме муниципального долга  на 2024-2026гг.</vt:lpstr>
      <vt:lpstr>Презентация PowerPoint</vt:lpstr>
      <vt:lpstr>Проекты «Народный бюджет» в муниципальном районе «Солнцевский  район»             на 2024 год</vt:lpstr>
      <vt:lpstr>ДОПОЛНИТЕЛЬНАЯ  ИНФОРМАЦИЯ</vt:lpstr>
      <vt:lpstr>Информация подготовлена управлением  финансов администрации Солнцевского  района  Контактная информация:</vt:lpstr>
      <vt:lpstr>Источники размещения информации о бюджете муниципального  района «Солнцевский  район»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Бюджет для граждан</dc:title>
  <dc:creator>Анна И. Митрохина</dc:creator>
  <cp:lastModifiedBy>User</cp:lastModifiedBy>
  <cp:revision>1818</cp:revision>
  <cp:lastPrinted>2024-02-08T09:46:17Z</cp:lastPrinted>
  <dcterms:created xsi:type="dcterms:W3CDTF">2019-08-13T14:01:01Z</dcterms:created>
  <dcterms:modified xsi:type="dcterms:W3CDTF">2024-02-08T14:08:40Z</dcterms:modified>
</cp:coreProperties>
</file>