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9" r:id="rId3"/>
    <p:sldId id="420" r:id="rId4"/>
    <p:sldId id="408" r:id="rId5"/>
    <p:sldId id="418" r:id="rId6"/>
    <p:sldId id="398" r:id="rId7"/>
    <p:sldId id="399" r:id="rId8"/>
    <p:sldId id="422" r:id="rId9"/>
    <p:sldId id="423" r:id="rId10"/>
    <p:sldId id="400" r:id="rId11"/>
    <p:sldId id="401" r:id="rId12"/>
    <p:sldId id="373" r:id="rId13"/>
    <p:sldId id="413" r:id="rId14"/>
    <p:sldId id="417" r:id="rId15"/>
    <p:sldId id="396" r:id="rId16"/>
    <p:sldId id="395" r:id="rId17"/>
    <p:sldId id="393" r:id="rId18"/>
    <p:sldId id="394" r:id="rId19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66FFCC"/>
    <a:srgbClr val="DDDDDD"/>
    <a:srgbClr val="CC0000"/>
    <a:srgbClr val="B30D84"/>
    <a:srgbClr val="00CC00"/>
    <a:srgbClr val="99CCFF"/>
    <a:srgbClr val="0F07B5"/>
    <a:srgbClr val="660066"/>
    <a:srgbClr val="99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1494" autoAdjust="0"/>
    <p:restoredTop sz="98391" autoAdjust="0"/>
  </p:normalViewPr>
  <p:slideViewPr>
    <p:cSldViewPr snapToGrid="0">
      <p:cViewPr>
        <p:scale>
          <a:sx n="90" d="100"/>
          <a:sy n="90" d="100"/>
        </p:scale>
        <p:origin x="-2244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723536503527347E-2"/>
          <c:y val="5.3271202663178398E-2"/>
          <c:w val="0.83091008534126276"/>
          <c:h val="0.8934575946736426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</c:spPr>
          <c:dLbls>
            <c:delete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41776</c:v>
                </c:pt>
                <c:pt idx="3">
                  <c:v>-41546.9</c:v>
                </c:pt>
                <c:pt idx="4">
                  <c:v>-110934.3</c:v>
                </c:pt>
                <c:pt idx="5">
                  <c:v>-36740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64D-460E-9333-BD18D81201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6"/>
            </a:solidFill>
          </c:spPr>
          <c:dLbls>
            <c:dLbl>
              <c:idx val="0"/>
              <c:layout>
                <c:manualLayout>
                  <c:x val="0"/>
                  <c:y val="1.4870933180330555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64D-460E-9333-BD18D8120119}"/>
                </c:ext>
              </c:extLst>
            </c:dLbl>
            <c:dLbl>
              <c:idx val="1"/>
              <c:layout>
                <c:manualLayout>
                  <c:x val="0"/>
                  <c:y val="9.9139554535537227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64D-460E-9333-BD18D8120119}"/>
                </c:ext>
              </c:extLst>
            </c:dLbl>
            <c:dLbl>
              <c:idx val="2"/>
              <c:layout>
                <c:manualLayout>
                  <c:x val="8.5009249619690638E-17"/>
                  <c:y val="9.9139554535537227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64D-460E-9333-BD18D8120119}"/>
                </c:ext>
              </c:extLst>
            </c:dLbl>
            <c:dLbl>
              <c:idx val="3"/>
              <c:layout>
                <c:manualLayout>
                  <c:x val="0"/>
                  <c:y val="1.4870933180330555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64D-460E-9333-BD18D8120119}"/>
                </c:ext>
              </c:extLst>
            </c:dLbl>
            <c:dLbl>
              <c:idx val="4"/>
              <c:layout>
                <c:manualLayout>
                  <c:x val="8.5009249619690638E-17"/>
                  <c:y val="9.9139554535537227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64D-460E-9333-BD18D81201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Лист1!$C$2:$C$7</c:f>
              <c:numCache>
                <c:formatCode>#\ ##0.0</c:formatCode>
                <c:ptCount val="6"/>
                <c:pt idx="0">
                  <c:v>466654</c:v>
                </c:pt>
                <c:pt idx="1">
                  <c:v>474946</c:v>
                </c:pt>
                <c:pt idx="2">
                  <c:v>564316.1</c:v>
                </c:pt>
                <c:pt idx="3">
                  <c:v>666845.19999999972</c:v>
                </c:pt>
                <c:pt idx="4">
                  <c:v>819918.3</c:v>
                </c:pt>
                <c:pt idx="5">
                  <c:v>651771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64D-460E-9333-BD18D812011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3"/>
            </a:solidFill>
          </c:spPr>
          <c:dLbls>
            <c:dLbl>
              <c:idx val="0"/>
              <c:layout>
                <c:manualLayout>
                  <c:x val="0"/>
                  <c:y val="-9.9139554535536394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64D-460E-9333-BD18D8120119}"/>
                </c:ext>
              </c:extLst>
            </c:dLbl>
            <c:dLbl>
              <c:idx val="1"/>
              <c:layout>
                <c:manualLayout>
                  <c:x val="-8.5009249619690638E-17"/>
                  <c:y val="-4.9569777267768639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64D-460E-9333-BD18D8120119}"/>
                </c:ext>
              </c:extLst>
            </c:dLbl>
            <c:dLbl>
              <c:idx val="2"/>
              <c:layout>
                <c:manualLayout>
                  <c:x val="-2.3184608632852827E-3"/>
                  <c:y val="-4.9569777267768639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64D-460E-9333-BD18D8120119}"/>
                </c:ext>
              </c:extLst>
            </c:dLbl>
            <c:dLbl>
              <c:idx val="3"/>
              <c:layout>
                <c:manualLayout>
                  <c:x val="-8.5009249619690638E-17"/>
                  <c:y val="-4.9569777267768639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164D-460E-9333-BD18D8120119}"/>
                </c:ext>
              </c:extLst>
            </c:dLbl>
            <c:dLbl>
              <c:idx val="4"/>
              <c:layout>
                <c:manualLayout>
                  <c:x val="2.3184608632852827E-3"/>
                  <c:y val="-9.9139554535537227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64D-460E-9333-BD18D81201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Лист1!$D$2:$D$7</c:f>
              <c:numCache>
                <c:formatCode>#\ ##0.0</c:formatCode>
                <c:ptCount val="6"/>
                <c:pt idx="0">
                  <c:v>466654</c:v>
                </c:pt>
                <c:pt idx="1">
                  <c:v>474946</c:v>
                </c:pt>
                <c:pt idx="2">
                  <c:v>522540.1</c:v>
                </c:pt>
                <c:pt idx="3">
                  <c:v>625298.30000000005</c:v>
                </c:pt>
                <c:pt idx="4">
                  <c:v>708984</c:v>
                </c:pt>
                <c:pt idx="5">
                  <c:v>615031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64D-460E-9333-BD18D8120119}"/>
            </c:ext>
          </c:extLst>
        </c:ser>
        <c:dLbls>
          <c:showVal val="1"/>
        </c:dLbls>
        <c:axId val="77428608"/>
        <c:axId val="77430144"/>
      </c:barChart>
      <c:catAx>
        <c:axId val="7742860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000" b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7430144"/>
        <c:crosses val="autoZero"/>
        <c:auto val="1"/>
        <c:lblAlgn val="ctr"/>
        <c:lblOffset val="900"/>
      </c:catAx>
      <c:valAx>
        <c:axId val="77430144"/>
        <c:scaling>
          <c:orientation val="minMax"/>
        </c:scaling>
        <c:delete val="1"/>
        <c:axPos val="b"/>
        <c:numFmt formatCode="#\ ##0.0" sourceLinked="1"/>
        <c:tickLblPos val="none"/>
        <c:crossAx val="7742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85857315711571"/>
          <c:y val="0.56890569837766314"/>
          <c:w val="0.18085236114245098"/>
          <c:h val="0.40597491457019691"/>
        </c:manualLayout>
      </c:layout>
      <c:txPr>
        <a:bodyPr/>
        <a:lstStyle/>
        <a:p>
          <a:pPr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>
        <c:manualLayout>
          <c:layoutTarget val="inner"/>
          <c:xMode val="edge"/>
          <c:yMode val="edge"/>
          <c:x val="0.30225802905951948"/>
          <c:y val="9.0819053444027825E-2"/>
          <c:w val="0.40347890932016517"/>
          <c:h val="0.7489793263374113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ln>
              <a:solidFill>
                <a:prstClr val="white">
                  <a:alpha val="0"/>
                </a:prstClr>
              </a:solidFill>
            </a:ln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BDF-41FB-9C6F-428A0A477CD8}"/>
              </c:ext>
            </c:extLst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BDF-41FB-9C6F-428A0A477CD8}"/>
              </c:ext>
            </c:extLst>
          </c:dPt>
          <c:dPt>
            <c:idx val="2"/>
            <c:spPr>
              <a:solidFill>
                <a:srgbClr val="9BBB59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BDF-41FB-9C6F-428A0A477CD8}"/>
              </c:ext>
            </c:extLst>
          </c:dPt>
          <c:dPt>
            <c:idx val="3"/>
            <c:spPr>
              <a:solidFill>
                <a:schemeClr val="accent6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BDF-41FB-9C6F-428A0A477CD8}"/>
              </c:ext>
            </c:extLst>
          </c:dPt>
          <c:dPt>
            <c:idx val="5"/>
            <c:spPr>
              <a:solidFill>
                <a:srgbClr val="996633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BDF-41FB-9C6F-428A0A477CD8}"/>
              </c:ext>
            </c:extLst>
          </c:dPt>
          <c:dPt>
            <c:idx val="6"/>
            <c:spPr>
              <a:solidFill>
                <a:schemeClr val="bg1">
                  <a:lumMod val="65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BDF-41FB-9C6F-428A0A477CD8}"/>
              </c:ext>
            </c:extLst>
          </c:dPt>
          <c:dLbls>
            <c:dLbl>
              <c:idx val="4"/>
              <c:spPr/>
              <c:txPr>
                <a:bodyPr/>
                <a:lstStyle/>
                <a:p>
                  <a:pPr>
                    <a:defRPr sz="8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</c:dLbl>
            <c:dLbl>
              <c:idx val="5"/>
              <c:layout>
                <c:manualLayout>
                  <c:x val="5.1805049004480311E-17"/>
                  <c:y val="-2.0671218892257259E-2"/>
                </c:manualLayout>
              </c:layout>
              <c:spPr/>
              <c:txPr>
                <a:bodyPr/>
                <a:lstStyle/>
                <a:p>
                  <a:pPr>
                    <a:defRPr sz="8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BDF-41FB-9C6F-428A0A477CD8}"/>
                </c:ext>
              </c:extLst>
            </c:dLbl>
            <c:dLbl>
              <c:idx val="6"/>
              <c:layout>
                <c:manualLayout>
                  <c:x val="1.1803900086374887E-2"/>
                  <c:y val="-5.0372402600539039E-2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BDF-41FB-9C6F-428A0A477C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налоги на совокупный доход</c:v>
                </c:pt>
                <c:pt idx="4">
                  <c:v>налоги на имущество </c:v>
                </c:pt>
                <c:pt idx="5">
                  <c:v>прочие налоговые доходы</c:v>
                </c:pt>
                <c:pt idx="6">
                  <c:v>неналоговые доходы</c:v>
                </c:pt>
              </c:strCache>
            </c:strRef>
          </c:cat>
          <c:val>
            <c:numRef>
              <c:f>Лист1!$B$2:$B$8</c:f>
              <c:numCache>
                <c:formatCode>#\ ##0.0</c:formatCode>
                <c:ptCount val="7"/>
                <c:pt idx="1">
                  <c:v>129264</c:v>
                </c:pt>
                <c:pt idx="2">
                  <c:v>12414.9</c:v>
                </c:pt>
                <c:pt idx="3">
                  <c:v>7429.4</c:v>
                </c:pt>
                <c:pt idx="5">
                  <c:v>344.4</c:v>
                </c:pt>
                <c:pt idx="6">
                  <c:v>23715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BDF-41FB-9C6F-428A0A477CD8}"/>
            </c:ext>
          </c:extLst>
        </c:ser>
        <c:dLbls>
          <c:showPercent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"/>
          <c:y val="0.79183780366714762"/>
          <c:w val="0.99374452312850814"/>
          <c:h val="0.18408902146335221"/>
        </c:manualLayout>
      </c:layout>
      <c:txPr>
        <a:bodyPr/>
        <a:lstStyle/>
        <a:p>
          <a:pPr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ln w="25400">
      <a:noFill/>
      <a:prstDash val="sysDot"/>
    </a:ln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>
        <c:manualLayout>
          <c:layoutTarget val="inner"/>
          <c:xMode val="edge"/>
          <c:yMode val="edge"/>
          <c:x val="0.3168910534925678"/>
          <c:y val="0.11664328322409102"/>
          <c:w val="0.43811949209348405"/>
          <c:h val="0.343227150126687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prstClr val="white">
                  <a:alpha val="0"/>
                </a:prstClr>
              </a:solidFill>
            </a:ln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E5E-4667-8751-EC5BAF5A92DF}"/>
              </c:ext>
            </c:extLst>
          </c:dPt>
          <c:dPt>
            <c:idx val="1"/>
            <c:spPr>
              <a:solidFill>
                <a:schemeClr val="accent6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5E-4667-8751-EC5BAF5A92DF}"/>
              </c:ext>
            </c:extLst>
          </c:dPt>
          <c:dPt>
            <c:idx val="2"/>
            <c:spPr>
              <a:solidFill>
                <a:schemeClr val="bg1">
                  <a:lumMod val="65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E5E-4667-8751-EC5BAF5A92DF}"/>
              </c:ext>
            </c:extLst>
          </c:dPt>
          <c:dLbls>
            <c:dLbl>
              <c:idx val="6"/>
              <c:layout>
                <c:manualLayout>
                  <c:x val="6.1524341869430331E-3"/>
                  <c:y val="-4.2193451654147632E-2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5E-4667-8751-EC5BAF5A92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- межбюджетные трансферты, предоставляемые 
на безвозмездной и безвозвратной основе без установления направлений их использования</c:v>
                </c:pt>
                <c:pt idx="1">
                  <c:v>субсидии - межбюджетные трансферты, предоставляемые 
на безвозмездной и безвозвратной основе в целях софинансирования расходных обязательств</c:v>
                </c:pt>
                <c:pt idx="2">
                  <c:v>субвенции - межбюджетные трансферты, предоставляемые 
на безвозмездной и безвозвратной основе для финансового обеспечения переданных расходных обязательств РФ</c:v>
                </c:pt>
                <c:pt idx="3">
                  <c:v>иные МБТ - межбюджетные трансферты, предоставляемые 
на безвозмездной и безвозвратной основе и имеющие целевое назначение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1316</c:v>
                </c:pt>
                <c:pt idx="1">
                  <c:v>28631.599999999995</c:v>
                </c:pt>
                <c:pt idx="2">
                  <c:v>312794.8</c:v>
                </c:pt>
                <c:pt idx="3">
                  <c:v>3029.8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E5E-4667-8751-EC5BAF5A92DF}"/>
            </c:ext>
          </c:extLst>
        </c:ser>
        <c:dLbls>
          <c:showPercent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5.2462443780172702E-2"/>
          <c:y val="0.52476914674800401"/>
          <c:w val="0.89507511243965465"/>
          <c:h val="0.40512504280336326"/>
        </c:manualLayout>
      </c:layout>
      <c:txPr>
        <a:bodyPr/>
        <a:lstStyle/>
        <a:p>
          <a:pPr algn="just"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ln w="25400">
      <a:noFill/>
      <a:prstDash val="sysDot"/>
    </a:ln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0.06929</cdr:x>
      <cdr:y>0</cdr:y>
    </cdr:from>
    <cdr:to>
      <cdr:x>0.24252</cdr:x>
      <cdr:y>0.09916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9561" y="0"/>
          <a:ext cx="948907" cy="26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0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тыс. рублей</a:t>
          </a:r>
          <a:endParaRPr lang="ru-RU" sz="1000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0.40499</cdr:x>
      <cdr:y>0.37591</cdr:y>
    </cdr:from>
    <cdr:to>
      <cdr:x>0.61036</cdr:x>
      <cdr:y>0.54806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820174" y="1164150"/>
          <a:ext cx="923025" cy="533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800" b="1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0.43344</cdr:x>
      <cdr:y>0.23497</cdr:y>
    </cdr:from>
    <cdr:to>
      <cdr:x>0.63836</cdr:x>
      <cdr:y>0.33789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861055" y="1319544"/>
          <a:ext cx="879894" cy="5779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800" b="1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857"/>
            <a:ext cx="8229600" cy="11423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5" y="1600878"/>
            <a:ext cx="4050443" cy="45250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360" y="1600878"/>
            <a:ext cx="4050445" cy="45250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D20C8-49F0-415A-89FB-DC5E6C6C6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857"/>
            <a:ext cx="8229600" cy="11423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1" y="1600877"/>
            <a:ext cx="8229600" cy="452507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D71F-D48A-4708-A4C2-C473B4D8E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olnr.rkurs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8892480" y="0"/>
            <a:ext cx="0" cy="6858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64488" y="0"/>
            <a:ext cx="0" cy="6858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036496" y="0"/>
            <a:ext cx="0" cy="6858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116888" y="0"/>
            <a:ext cx="0" cy="68580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910988"/>
            <a:ext cx="9144000" cy="661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700" b="1" cap="all" dirty="0" smtClean="0">
                <a:ln w="0"/>
                <a:solidFill>
                  <a:srgbClr val="660066"/>
                </a:solidFill>
                <a:effectLst/>
                <a:latin typeface="Arial" pitchFamily="34" charset="0"/>
                <a:cs typeface="Arial" pitchFamily="34" charset="0"/>
              </a:rPr>
              <a:t>Бюджет для граждан</a:t>
            </a:r>
            <a:endParaRPr lang="ru-RU" sz="3700" b="1" cap="all" dirty="0">
              <a:ln w="0"/>
              <a:solidFill>
                <a:srgbClr val="660066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2" y="4774019"/>
            <a:ext cx="7962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0" indent="-350838" algn="ctr" defTabSz="936382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000" kern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проекту  Решения </a:t>
            </a:r>
            <a:r>
              <a:rPr lang="ru-RU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0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редставительного Собрания Солнцевского  района Курской области «О бюджете муниципального  района «Солнцевский  район» Курской области на 2024 год и на плановый период 2025 и 2026  годов» </a:t>
            </a:r>
          </a:p>
        </p:txBody>
      </p:sp>
      <p:pic>
        <p:nvPicPr>
          <p:cNvPr id="13" name="Picture 2" descr="C:\Users\Server\Documents\2019 год\БЮДЖЕТ для Граждан на 2020г\дс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09" y="1590262"/>
            <a:ext cx="2970093" cy="2598965"/>
          </a:xfrm>
          <a:prstGeom prst="rect">
            <a:avLst/>
          </a:prstGeom>
          <a:noFill/>
        </p:spPr>
      </p:pic>
      <p:pic>
        <p:nvPicPr>
          <p:cNvPr id="15" name="Picture 12" descr="IMG_64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4866" y="1626781"/>
            <a:ext cx="2838892" cy="258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Рисунок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6727" y="1605516"/>
            <a:ext cx="2477386" cy="259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" y="2"/>
            <a:ext cx="8958949" cy="669851"/>
          </a:xfrm>
        </p:spPr>
        <p:txBody>
          <a:bodyPr anchor="t">
            <a:normAutofit fontScale="90000"/>
          </a:bodyPr>
          <a:lstStyle/>
          <a:p>
            <a:pPr algn="ctr" defTabSz="936382" eaLnBrk="1" hangingPunct="1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СТРУКТУРА РАСХОДОВ МУНИЦИПАЛЬНОГО РАЙОНА «СОЛНЦЕВСКИЙ  РАЙОН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»</a:t>
            </a: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[1]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</a:t>
            </a:r>
          </a:p>
        </p:txBody>
      </p:sp>
      <p:graphicFrame>
        <p:nvGraphicFramePr>
          <p:cNvPr id="384379" name="Group 3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17971789"/>
              </p:ext>
            </p:extLst>
          </p:nvPr>
        </p:nvGraphicFramePr>
        <p:xfrm>
          <a:off x="118590" y="1052737"/>
          <a:ext cx="8415809" cy="53508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41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14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0537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Раздел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2026 год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6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564 316,1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474 945,9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466 654,0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58">
                <a:tc gridSpan="8">
                  <a:txBody>
                    <a:bodyPr/>
                    <a:lstStyle/>
                    <a:p>
                      <a:endParaRPr lang="ru-RU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078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Условно утвержденные расходы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4 228,8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8 900,4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363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67 882,04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50 401,1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52 526,7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367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</a:t>
                      </a: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500,0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500,0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865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экономика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26 573,7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14 454,5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13 787,7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9015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Жилищно-коммунальное хозяйство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5059,3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8216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Образование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366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154,7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322 011,1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309 122,9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69,1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5059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Культура, кинематография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512,3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36 467,4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482,1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88659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09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Здравоохранение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964881" y="692697"/>
            <a:ext cx="16545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ct val="20000"/>
              </a:spcBef>
              <a:defRPr/>
            </a:pPr>
            <a:r>
              <a:rPr lang="ru-RU" sz="1600" b="0" dirty="0" smtClean="0">
                <a:solidFill>
                  <a:schemeClr val="tx1"/>
                </a:solidFill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" y="1"/>
            <a:ext cx="8877300" cy="425450"/>
          </a:xfrm>
        </p:spPr>
        <p:txBody>
          <a:bodyPr anchor="t">
            <a:noAutofit/>
          </a:bodyPr>
          <a:lstStyle/>
          <a:p>
            <a:pPr algn="ctr" defTabSz="936382" eaLnBrk="1" hangingPunct="1">
              <a:defRPr/>
            </a:pPr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lang="en-US" sz="2800" b="1" i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465060" name="Group 16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0448068"/>
              </p:ext>
            </p:extLst>
          </p:nvPr>
        </p:nvGraphicFramePr>
        <p:xfrm>
          <a:off x="118581" y="1081378"/>
          <a:ext cx="8515059" cy="407541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343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92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351183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Раздел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2025год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расходов, 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043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Социальная политика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31 636 7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28 773,9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27 123,0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40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Физическая культура и спорт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13 960,9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11 645,4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11 713,8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</a:p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7973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773,7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6 685,4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6 218,9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64291" y="620688"/>
            <a:ext cx="1580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ct val="20000"/>
              </a:spcBef>
              <a:defRPr/>
            </a:pPr>
            <a:r>
              <a:rPr lang="ru-RU" sz="1600" b="0" dirty="0" smtClean="0">
                <a:solidFill>
                  <a:schemeClr val="tx1"/>
                </a:solidFill>
                <a:cs typeface="Times New Roman" pitchFamily="18" charset="0"/>
              </a:rPr>
              <a:t>тыс.рублей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" y="405517"/>
            <a:ext cx="8958949" cy="564543"/>
          </a:xfrm>
          <a:prstGeom prst="rect">
            <a:avLst/>
          </a:prstGeom>
        </p:spPr>
        <p:txBody>
          <a:bodyPr vert="horz" anchor="t">
            <a:normAutofit fontScale="55000" lnSpcReduction="20000"/>
          </a:bodyPr>
          <a:lstStyle/>
          <a:p>
            <a:pPr marL="0" marR="0" lvl="0" indent="0" algn="ctr" defTabSz="93638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СТРУКТУРА РАСХОДОВ МУНИЦИПАЛЬНОГО РАЙОНА «СОЛНЦЕВСКИЙ  РАЙОН»</a:t>
            </a:r>
            <a:r>
              <a:rPr kumimoji="0" 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 </a:t>
            </a:r>
            <a:r>
              <a:rPr kumimoji="0" lang="en-US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[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2</a:t>
            </a:r>
            <a:r>
              <a:rPr kumimoji="0" lang="en-US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]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3123" y="5518205"/>
            <a:ext cx="6714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581" y="242646"/>
            <a:ext cx="8649419" cy="321710"/>
          </a:xfrm>
        </p:spPr>
        <p:txBody>
          <a:bodyPr>
            <a:normAutofit/>
          </a:bodyPr>
          <a:lstStyle/>
          <a:p>
            <a:r>
              <a:rPr lang="ru-RU" sz="1000" b="1" dirty="0" smtClean="0">
                <a:solidFill>
                  <a:srgbClr val="0F07B5"/>
                </a:solidFill>
                <a:latin typeface="Times New Roman" pitchFamily="18" charset="0"/>
                <a:cs typeface="Times New Roman" pitchFamily="18" charset="0"/>
              </a:rPr>
              <a:t>Программная структура расходов муниципального района «Солнцевский  район»</a:t>
            </a:r>
            <a:endParaRPr lang="ru-RU" sz="1000" b="1" dirty="0">
              <a:solidFill>
                <a:srgbClr val="0F07B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9144000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8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Проект. 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8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>
              <a:spLocks/>
            </p:cNvSpPr>
            <p:nvPr/>
          </p:nvSpPr>
          <p:spPr>
            <a:xfrm>
              <a:off x="8640000" y="6574500"/>
              <a:ext cx="504000" cy="283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3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647230157"/>
              </p:ext>
            </p:extLst>
          </p:nvPr>
        </p:nvGraphicFramePr>
        <p:xfrm>
          <a:off x="574158" y="564356"/>
          <a:ext cx="8121268" cy="61987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275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92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72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1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92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Муниципальные программы    итого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536 042,3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456 676,8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446 737,8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2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«Развитие культуры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44512,3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36467,4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36482,1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«Социальная поддержка граждан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29102,0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27759,2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26014,8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«Развитие образования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365298,2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322754,3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309846,1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«Энергосбережение и повышение энергетической эффективности в  Солнцевском  районе Курской области 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8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«Развитие транспортной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системы, обеспечение перевозки пассажиров и безопасности дорожного движения в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 Солнцевском районе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22847,1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12814,5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12905,9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 «Обеспечение доступным и комфортным жильем, коммунальными услугами граждан на территории сельских поселений муниципального района «Солнцевский район»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5090,5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1224,1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216,0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0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«Повышение эффективности  работы с молодежью, организация отдыха и оздоровления детей, молодежи, развитие физической культуры и спорта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1615983,1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11645,4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11713,8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8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«Развитие муниципального управления и повышения эффективности деятельности Администрации </a:t>
                      </a:r>
                      <a:r>
                        <a:rPr lang="ru-RU" sz="800" dirty="0" err="1" smtClean="0">
                          <a:latin typeface="Times New Roman"/>
                          <a:ea typeface="Calibri"/>
                          <a:cs typeface="Times New Roman"/>
                        </a:rPr>
                        <a:t>Солнцевского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 района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17968,3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14366,2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14366,2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«Сохранение и развитие архивного дела  в  Солнцевском 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387,9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319,3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319,3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«Охрана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окружающей среды </a:t>
                      </a:r>
                      <a:r>
                        <a:rPr lang="ru-RU" sz="8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Солнцевского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района  Курской области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3 930,0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835402208"/>
                  </a:ext>
                </a:extLst>
              </a:tr>
              <a:tr h="213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«Профилактика правонарушений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493,1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445,4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445,4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«Защита населения и территории от чрезвычайных ситуаций,  обеспечение пожарной безопасности и безопасности людей на водных объектах в Солнцевском районе Курской области»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500,0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5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«Повышение эффективности управления финансами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12165,0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10224,4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9758,0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5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 Развитие малого и среднего предпринимательства в Солнцевском районе Курской области»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3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 «Содействие занятости населения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364,7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334,7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334,7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4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 «Создание условий для эффективного исполнения государственных полномочий по государственной регистрации актов гражданского состояния  в Солнцевском районе»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320,9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256,7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256,7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43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« Развитие информационного общества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250,0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1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«Профилактика наркомании и медико-социальноя реабилитация больных наркоманией в Солнцевском районе Курской области»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388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Муниципальная программа Солнцевского района Курской области "Обеспечение эффективного функционирования вспомогательных служб деятельности органов местного самоуправления муниципального района" Солнцевский район" Курской области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16202,0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13836,3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13836,3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082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"Развитие муниципальной службы в  муниципальном образовании Солнцевский район" </a:t>
                      </a:r>
                      <a:endParaRPr lang="ru-RU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592,0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874000" y="350045"/>
            <a:ext cx="1082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тыс. рублей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073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400" b="1" dirty="0" smtClean="0"/>
              <a:t>Сведения о планируемом предельном объеме муниципального долга  на 2024-2026гг.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66693"/>
            <a:ext cx="8229600" cy="46992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Муниципальный долг муниципального района «Солнцевский  район»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 Установить объем муниципального долга муниципального района «Солнцевский  район» Курской области на 2024 год  -   60 769 113  рублей, на  2025 год -  62 553 730  рублей, на 2026 год -   64 459 556 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Установить верхний предел муниципального внутреннего долга муниципального района «Солнцевский  район» Курской области на 1 января 2025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 Установить верхний предел муниципального внутреннего долга муниципального района «Солнцевский  район» Курской области на 1 января 2026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Установить верхний предел муниципального внутреннего долга муниципального района «Солнцевский  район» Курской области на 1 января 2027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Утвердить Программу муниципальных  внутренних  заимствований муниципального района «Солнцевский  район» Курской области на 2024 год согласно приложению №  11  к настоящему решению и Программу муниципальных  внутренних  заимствований муниципального района «Солнцевский  район» Курской области на плановый период 2025 и 2026 годов согласно приложению № 12 к настоящему решению.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6. Утвердить Программу муниципальных гарантий муниципального района «Солнцевский  район» Курской области на 2024 год согласно приложению № 13 к настоящему решению и Программу муниципальных гарантий муниципального района «Солнцевский  район» Курской области на плановый период 2025 и 2026 годов согласно приложению № 14 к настоящему решению.</a:t>
            </a:r>
          </a:p>
          <a:p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7180" y="4813995"/>
            <a:ext cx="4969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Двойная стрелка влево/вправо 75"/>
          <p:cNvSpPr/>
          <p:nvPr/>
        </p:nvSpPr>
        <p:spPr>
          <a:xfrm>
            <a:off x="1831351" y="5431493"/>
            <a:ext cx="1853977" cy="866633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5422605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Проект. 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14</a:t>
              </a:r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-17253" y="379562"/>
            <a:ext cx="4572000" cy="622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1400" b="1" i="0" u="none" strike="noStrike" kern="1200" cap="none" spc="0" normalizeH="0" baseline="3000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3526" y="588397"/>
            <a:ext cx="808074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ctr"/>
            <a:r>
              <a:rPr lang="ru-RU" sz="105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Проект «Народный бюджет»    </a:t>
            </a:r>
            <a:r>
              <a:rPr lang="ru-RU" sz="105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Солнцевском районе направлен   на определение и реализацию социально значимых проектов  на территориях Солнцевского  района с привлечением граждан и организаций к деятельности органов местного самоуправления по решению проблем местного значения и осуществляется в соответствии с постановлением Администрации Курской области от 27.09.2016 №</a:t>
            </a:r>
            <a:r>
              <a:rPr lang="ru-RU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_</a:t>
            </a:r>
            <a:r>
              <a:rPr lang="ru-RU" sz="105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732-па  (с учетом изменений) «О вопросах реализации проекта «Народный бюджет» в Курской области».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0" y="1616149"/>
            <a:ext cx="449436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Результаты реализации проекта в 2023 году</a:t>
            </a:r>
            <a:endParaRPr lang="ru-RU" sz="11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-1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Дополнительная информация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Двойная стрелка влево/вправо 39"/>
          <p:cNvSpPr/>
          <p:nvPr/>
        </p:nvSpPr>
        <p:spPr>
          <a:xfrm>
            <a:off x="2360427" y="1913860"/>
            <a:ext cx="1541721" cy="1350335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Ремонт автодороги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Двойная стрелка влево/вправо 53"/>
          <p:cNvSpPr/>
          <p:nvPr/>
        </p:nvSpPr>
        <p:spPr>
          <a:xfrm>
            <a:off x="6783572" y="5528930"/>
            <a:ext cx="2360428" cy="744279"/>
          </a:xfrm>
          <a:prstGeom prst="leftRightArrow">
            <a:avLst>
              <a:gd name="adj1" fmla="val 50000"/>
              <a:gd name="adj2" fmla="val 4537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Капитальный ремонт водозабора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Двойная стрелка влево/вправо 60"/>
          <p:cNvSpPr/>
          <p:nvPr/>
        </p:nvSpPr>
        <p:spPr>
          <a:xfrm>
            <a:off x="255181" y="5539563"/>
            <a:ext cx="2402959" cy="808074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Ремонт автодороги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Двойная стрелка влево/вправо 68"/>
          <p:cNvSpPr/>
          <p:nvPr/>
        </p:nvSpPr>
        <p:spPr>
          <a:xfrm>
            <a:off x="7655441" y="1775637"/>
            <a:ext cx="1701209" cy="1371600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Капитальный ремонт водозабора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Server\Рабочий стол\Гекова\90 лет\никольское болот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446" y="3729531"/>
            <a:ext cx="2360428" cy="1789043"/>
          </a:xfrm>
          <a:prstGeom prst="rect">
            <a:avLst/>
          </a:prstGeom>
          <a:noFill/>
        </p:spPr>
      </p:pic>
      <p:pic>
        <p:nvPicPr>
          <p:cNvPr id="1030" name="Picture 6" descr="C:\Users\Server\Рабочий стол\Гекова\90 лет\субботино лугов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5135" y="1562987"/>
            <a:ext cx="2402958" cy="1775637"/>
          </a:xfrm>
          <a:prstGeom prst="rect">
            <a:avLst/>
          </a:prstGeom>
          <a:noFill/>
        </p:spPr>
      </p:pic>
      <p:pic>
        <p:nvPicPr>
          <p:cNvPr id="1031" name="Picture 7" descr="C:\Users\Server\Рабочий стол\Гекова\90 лет\чермошное кочетов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9024" y="3423683"/>
            <a:ext cx="2456120" cy="195639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526" y="1983458"/>
            <a:ext cx="2232837" cy="1640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344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Проекты</a:t>
            </a:r>
            <a:b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«Народный бюджет» в муниципальном районе «Солнцевский  район»             на 2024 год</a:t>
            </a:r>
            <a:endParaRPr lang="ru-RU" sz="1600" dirty="0">
              <a:solidFill>
                <a:srgbClr val="66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0940385"/>
              </p:ext>
            </p:extLst>
          </p:nvPr>
        </p:nvGraphicFramePr>
        <p:xfrm>
          <a:off x="276446" y="1268084"/>
          <a:ext cx="8448456" cy="3974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33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81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бюджет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местный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         (</a:t>
                      </a:r>
                      <a:r>
                        <a:rPr lang="ru-RU" sz="8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населения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72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«Ремонт участков автомобильных дорог общего пользования местного значения по ул. Новая в с. Зуевка Зуевского сельсовета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района Курской области»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1 994 108</a:t>
                      </a:r>
                    </a:p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1 262 935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66 470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«Ремонт участка автомобильной дороги общего пользования местного значения по ул. Придорожная  в д. Малая Зуевка 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района Курской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2 246 778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1 422 959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74 893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572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Ремонт участка сети водоснабжения по ул.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Поздняковская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с.Орлянка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1 432 896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907 501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47 763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5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«Капитальный ремонт здания Филиала №1  МКОУ «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Шумаковская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СОШ»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 2 этап и 3 этап».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2 400 000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1 953 780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5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«Капитальный ремонт здания МКДОУ «Детский сад «Солнышко»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области, расположенного по адресу: Курская область,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п.Солнцево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ул. Первомайская, 31 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2 259 408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14 309 58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75 314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6349" y="5592726"/>
            <a:ext cx="6261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ummitinternet.com.au/wp-content/uploads/communicati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056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30" y="2060849"/>
            <a:ext cx="6326039" cy="2176879"/>
          </a:xfr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ДОПОЛНИТЕЛЬНАЯ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nauka.info/images/files/1448798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635" y="3356994"/>
            <a:ext cx="1462316" cy="1224136"/>
          </a:xfrm>
          <a:prstGeom prst="rect">
            <a:avLst/>
          </a:prstGeom>
          <a:noFill/>
        </p:spPr>
      </p:pic>
      <p:pic>
        <p:nvPicPr>
          <p:cNvPr id="14348" name="Picture 12" descr="http://aleksbelolipetsckiy.ru/wp-content/uploads/2013/10/43527862_Subscription_XL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1354" y="116632"/>
            <a:ext cx="1875487" cy="1512168"/>
          </a:xfrm>
          <a:prstGeom prst="rect">
            <a:avLst/>
          </a:prstGeom>
          <a:noFill/>
        </p:spPr>
      </p:pic>
      <p:pic>
        <p:nvPicPr>
          <p:cNvPr id="14350" name="Picture 14" descr="http://vprofsouze.ru/wp-content/uploads/2017/04/Rim7-D_vl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5534" y="0"/>
            <a:ext cx="1861129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okartinkah.ru/img/kartinki-dlya-prezentaciy-chelovechki-2371/kartinki-dlya-prezentaciy-chelovechki-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60648"/>
            <a:ext cx="1728192" cy="1539552"/>
          </a:xfrm>
          <a:prstGeom prst="rect">
            <a:avLst/>
          </a:prstGeom>
          <a:noFill/>
        </p:spPr>
      </p:pic>
      <p:pic>
        <p:nvPicPr>
          <p:cNvPr id="14340" name="Picture 4" descr="https://poeziya-kamnya.ru/assets/content/images/17824_liveintern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9121" y="188641"/>
            <a:ext cx="2060536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www.infonetline.com/carousel/img/polezn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0757" y="1772817"/>
            <a:ext cx="1601184" cy="1440160"/>
          </a:xfrm>
          <a:prstGeom prst="rect">
            <a:avLst/>
          </a:prstGeom>
          <a:noFill/>
        </p:spPr>
      </p:pic>
      <p:sp>
        <p:nvSpPr>
          <p:cNvPr id="14344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227791" y="5661249"/>
            <a:ext cx="531752" cy="57606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7" y="285750"/>
            <a:ext cx="8218487" cy="200024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Информация подготовлена управлением  финансов администрации </a:t>
            </a:r>
            <a:r>
              <a:rPr lang="ru-RU" sz="28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Солнцевского</a:t>
            </a:r>
            <a: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района </a:t>
            </a:r>
            <a:b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8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66822"/>
            <a:ext cx="8229600" cy="4319678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Начальник Управления  финансов администрации </a:t>
            </a:r>
            <a:r>
              <a:rPr lang="ru-RU" sz="2000" dirty="0" err="1" smtClean="0">
                <a:latin typeface="Times New Roman" pitchFamily="18" charset="0"/>
              </a:rPr>
              <a:t>Солнцевского</a:t>
            </a:r>
            <a:r>
              <a:rPr lang="ru-RU" sz="2000" dirty="0" smtClean="0">
                <a:latin typeface="Times New Roman" pitchFamily="18" charset="0"/>
              </a:rPr>
              <a:t>  района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Лаврухина  Светлана Николаевна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График  работы: понедельник-пятница с 9-00 до 18-00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перерыв с 13-00 до 14-00,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выходные дни – суббота, воскресенье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306120, п.Солнцево </a:t>
            </a:r>
            <a:r>
              <a:rPr lang="ru-RU" sz="2000" dirty="0" err="1" smtClean="0">
                <a:latin typeface="Times New Roman" pitchFamily="18" charset="0"/>
              </a:rPr>
              <a:t>Солнцевский</a:t>
            </a:r>
            <a:r>
              <a:rPr lang="ru-RU" sz="2000" dirty="0" smtClean="0">
                <a:latin typeface="Times New Roman" pitchFamily="18" charset="0"/>
              </a:rPr>
              <a:t> район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Управление финансов Администрации </a:t>
            </a:r>
            <a:r>
              <a:rPr lang="ru-RU" sz="2000" dirty="0" err="1" smtClean="0">
                <a:latin typeface="Times New Roman" pitchFamily="18" charset="0"/>
              </a:rPr>
              <a:t>Солнцевского</a:t>
            </a:r>
            <a:r>
              <a:rPr lang="ru-RU" sz="2000" dirty="0" smtClean="0">
                <a:latin typeface="Times New Roman" pitchFamily="18" charset="0"/>
              </a:rPr>
              <a:t> района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тел.: (4712) 54 2-22-84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факс: (4712)54 2-24-43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Электронная почта: 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uprfinsolncevo</a:t>
            </a:r>
            <a:r>
              <a:rPr lang="ru-RU" sz="2000" dirty="0" smtClean="0">
                <a:latin typeface="Times New Roman" pitchFamily="18" charset="0"/>
              </a:rPr>
              <a:t>_</a:t>
            </a:r>
            <a:r>
              <a:rPr lang="en-US" sz="2000" dirty="0" smtClean="0">
                <a:latin typeface="Times New Roman" pitchFamily="18" charset="0"/>
              </a:rPr>
              <a:t>22@ mail.ru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/>
              <a:t>Источники размещения информации о бюджете муниципального  района «</a:t>
            </a:r>
            <a:r>
              <a:rPr lang="ru-RU" sz="2800" b="1" dirty="0" err="1" smtClean="0"/>
              <a:t>Солнцевский</a:t>
            </a:r>
            <a:r>
              <a:rPr lang="ru-RU" sz="2800" b="1" dirty="0" smtClean="0"/>
              <a:t>  район»</a:t>
            </a:r>
            <a:endParaRPr lang="ru-RU" sz="2800" b="1" dirty="0"/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Официальный сайт муниципального образования «</a:t>
            </a:r>
            <a:r>
              <a:rPr lang="ru-RU" sz="1800" dirty="0" err="1" smtClean="0"/>
              <a:t>Солнцевский</a:t>
            </a:r>
            <a:r>
              <a:rPr lang="ru-RU" sz="1800" dirty="0" smtClean="0"/>
              <a:t>  район»- </a:t>
            </a:r>
          </a:p>
          <a:p>
            <a:pPr>
              <a:buFontTx/>
              <a:buNone/>
            </a:pPr>
            <a:r>
              <a:rPr lang="en-US" sz="1800" dirty="0" smtClean="0">
                <a:hlinkClick r:id="rId2"/>
              </a:rPr>
              <a:t>http://solnr.rkursk.ru</a:t>
            </a:r>
            <a:endParaRPr lang="en-US" sz="1800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Информационный бюллетень Администрации Солнцевского  района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49" y="357188"/>
            <a:ext cx="8347887" cy="1143000"/>
          </a:xfrm>
          <a:solidFill>
            <a:srgbClr val="EAEAEA"/>
          </a:solidFill>
        </p:spPr>
        <p:txBody>
          <a:bodyPr anchor="t"/>
          <a:lstStyle/>
          <a:p>
            <a:pPr algn="r" eaLnBrk="1" hangingPunct="1">
              <a:defRPr/>
            </a:pPr>
            <a:r>
              <a:rPr lang="ru-RU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Структура бюджета для граждан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Вводная часть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Общие характеристики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Доходы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Расходы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Муниципальные программы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Дополнительная информация</a:t>
            </a:r>
          </a:p>
        </p:txBody>
      </p:sp>
    </p:spTree>
  </p:cSld>
  <p:clrMapOvr>
    <a:masterClrMapping/>
  </p:clrMapOvr>
  <p:transition spd="med" advTm="65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nimBg="1"/>
      <p:bldP spid="260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5442"/>
            <a:ext cx="4562475" cy="71599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Административно-территориальное устройство Солнцевского  района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4581525" cy="334134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Территория Солнцевского района граничит на севере с территорией </a:t>
            </a:r>
            <a:r>
              <a:rPr lang="ru-RU" sz="1400" dirty="0" err="1" smtClean="0"/>
              <a:t>Щигровского</a:t>
            </a:r>
            <a:r>
              <a:rPr lang="ru-RU" sz="1400" dirty="0" smtClean="0"/>
              <a:t> района Курской области, на северо-востоке с территорией </a:t>
            </a:r>
            <a:r>
              <a:rPr lang="ru-RU" sz="1400" dirty="0" err="1" smtClean="0"/>
              <a:t>Тимского</a:t>
            </a:r>
            <a:r>
              <a:rPr lang="ru-RU" sz="1400" dirty="0" smtClean="0"/>
              <a:t> района Курской области, на востоке с территорией </a:t>
            </a:r>
            <a:r>
              <a:rPr lang="ru-RU" sz="1400" dirty="0" err="1" smtClean="0"/>
              <a:t>Мантуровского</a:t>
            </a:r>
            <a:r>
              <a:rPr lang="ru-RU" sz="1400" dirty="0" smtClean="0"/>
              <a:t> района Курской области, на юге и юго-западе с территорией </a:t>
            </a:r>
            <a:r>
              <a:rPr lang="ru-RU" sz="1400" dirty="0" err="1" smtClean="0"/>
              <a:t>Пристенского</a:t>
            </a:r>
            <a:r>
              <a:rPr lang="ru-RU" sz="1400" dirty="0" smtClean="0"/>
              <a:t> района Курской области, на западе с территорией </a:t>
            </a:r>
            <a:r>
              <a:rPr lang="ru-RU" sz="1400" dirty="0" err="1" smtClean="0"/>
              <a:t>Медвенского</a:t>
            </a:r>
            <a:r>
              <a:rPr lang="ru-RU" sz="1400" dirty="0" smtClean="0"/>
              <a:t> района Курской области, на северо-западе с территорией Курского района Курской области.</a:t>
            </a:r>
          </a:p>
          <a:p>
            <a:r>
              <a:rPr lang="ru-RU" sz="1400" dirty="0" smtClean="0"/>
              <a:t>Территория  Солнцевского района составляет  1051,8 квадратных  километров.</a:t>
            </a:r>
          </a:p>
          <a:p>
            <a:pPr marL="0" indent="12700">
              <a:buNone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12700">
              <a:buNone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Население (на 01.01.2024) –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12 048 человека</a:t>
            </a:r>
            <a:endParaRPr lang="ru-RU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419726" y="1762125"/>
            <a:ext cx="3562349" cy="462915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indent="85725" algn="ctr">
              <a:spcBef>
                <a:spcPct val="20000"/>
              </a:spcBef>
              <a:defRPr/>
            </a:pPr>
            <a:r>
              <a:rPr lang="ru-RU" sz="1200" dirty="0" smtClean="0"/>
              <a:t>Территорию Солнцевского района Курской области образуют территории следующих городского поселения поселка Солнцево и сельских поселений: </a:t>
            </a:r>
            <a:r>
              <a:rPr lang="ru-RU" sz="1200" dirty="0" err="1" smtClean="0"/>
              <a:t>Бунинский</a:t>
            </a:r>
            <a:r>
              <a:rPr lang="ru-RU" sz="1200" dirty="0" smtClean="0"/>
              <a:t> сельсовет, Зуевский сельсовет, Ивановский сельсовет, </a:t>
            </a:r>
            <a:r>
              <a:rPr lang="ru-RU" sz="1200" dirty="0" err="1" smtClean="0"/>
              <a:t>Старолещинский</a:t>
            </a:r>
            <a:r>
              <a:rPr lang="ru-RU" sz="1200" dirty="0" smtClean="0"/>
              <a:t> сельсовет, </a:t>
            </a:r>
            <a:r>
              <a:rPr lang="ru-RU" sz="1200" dirty="0" err="1" smtClean="0"/>
              <a:t>Субботинский</a:t>
            </a:r>
            <a:r>
              <a:rPr lang="ru-RU" sz="1200" dirty="0" smtClean="0"/>
              <a:t> сельсовет, </a:t>
            </a:r>
            <a:r>
              <a:rPr lang="ru-RU" sz="1200" dirty="0" err="1" smtClean="0"/>
              <a:t>Шумаковский</a:t>
            </a:r>
            <a:r>
              <a:rPr lang="ru-RU" sz="1200" dirty="0" smtClean="0"/>
              <a:t> сельсовет. В состав территорий городских и сельских поселений входят 94 населенных пункта, прилегающие к ним земли общего пользования и другие земли, независимо от форм собственности и целевого назначения.</a:t>
            </a: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flag-kurskoy-obla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5396" y="543770"/>
            <a:ext cx="1348805" cy="1348805"/>
          </a:xfrm>
          <a:prstGeom prst="rect">
            <a:avLst/>
          </a:prstGeom>
        </p:spPr>
      </p:pic>
      <p:pic>
        <p:nvPicPr>
          <p:cNvPr id="15" name="Picture 6" descr="gerbk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7775" y="697119"/>
            <a:ext cx="85725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5331126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Проект.Бюджет</a:t>
              </a: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Вводная часть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069"/>
            <a:ext cx="9144000" cy="50895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вопросы о бюджете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5978106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Проект. 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55939"/>
            <a:ext cx="4581525" cy="49702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</a:p>
          <a:p>
            <a:pPr marL="0" indent="0" algn="just">
              <a:buNone/>
            </a:pP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                          на определенный период.</a:t>
            </a:r>
          </a:p>
          <a:p>
            <a:pPr>
              <a:buNone/>
            </a:pP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1" y="1155940"/>
            <a:ext cx="45720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36382">
              <a:defRPr/>
            </a:pP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РАСХОДЫ БЮДЖЕТА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выплачиваемые из бюджета денежные средства. </a:t>
            </a:r>
          </a:p>
          <a:p>
            <a:pPr algn="just" defTabSz="936382">
              <a:defRPr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Расходная часть бюджета формируется исходя                    из принципа обеспечения всех социальных обязательств       и поддержки муниципальных образований района.</a:t>
            </a:r>
          </a:p>
          <a:p>
            <a:pPr algn="just" defTabSz="936382">
              <a:defRPr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Расходы  бюджета планируются                          по ведомственной структуре, в разрезе муниципальных программ.</a:t>
            </a: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2820838"/>
            <a:ext cx="4581525" cy="3177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«доходы» и «расходы»?</a:t>
            </a:r>
          </a:p>
          <a:p>
            <a:pPr algn="just"/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ДОХОДЫ БЮДЖЕТА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поступающие в бюджет денежные средства.</a:t>
            </a:r>
          </a:p>
          <a:p>
            <a:pPr algn="just"/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НАЛОГОВЫЕ ДОХОДЫ – поступления от уплаты налогов, предусмотренных Налоговым кодексом РФ (налоги                   на прибыль, налоги на имущество и др.).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НЕНАЛОГОВЫЕ ДОХОДЫ – платежи в виде штрафов, санкций за нарушение законодательства, платежи                     за пользование имуществом государства, средства самообложения граждан.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БЕЗВОЗМЕЗДНЫЕ ПОСТУПЛЕНИЯ – средства,  поступающие из других бюджетов бюджетной системы РФ,        а также безвозмездные перечисления от физических                   и юридических лиц, от государственных организаций. </a:t>
            </a: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Вводная часть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81525" y="3295292"/>
            <a:ext cx="456247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бывает бюджет?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Дефицитный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превышают доходы.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Профицитный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доходы превышают расходы.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Сбалансированный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равны доходам.</a:t>
            </a:r>
          </a:p>
        </p:txBody>
      </p:sp>
      <p:pic>
        <p:nvPicPr>
          <p:cNvPr id="20" name="Рисунок 19" descr="бюджет_весы.png"/>
          <p:cNvPicPr>
            <a:picLocks noChangeAspect="1"/>
          </p:cNvPicPr>
          <p:nvPr/>
        </p:nvPicPr>
        <p:blipFill>
          <a:blip r:embed="rId2" cstate="print"/>
          <a:srcRect l="9854" t="20077" r="8571" b="3732"/>
          <a:stretch>
            <a:fillRect/>
          </a:stretch>
        </p:blipFill>
        <p:spPr>
          <a:xfrm>
            <a:off x="5539725" y="4562710"/>
            <a:ext cx="2784764" cy="1625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4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i="1" dirty="0" smtClean="0">
                <a:solidFill>
                  <a:srgbClr val="0066FF"/>
                </a:solidFill>
              </a:rPr>
              <a:t>Основные показатели социально-экономического развития </a:t>
            </a: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ru-RU" sz="2400" b="1" i="1" dirty="0" err="1" smtClean="0">
                <a:solidFill>
                  <a:srgbClr val="0066FF"/>
                </a:solidFill>
                <a:latin typeface="Times New Roman" pitchFamily="18" charset="0"/>
              </a:rPr>
              <a:t>Солнцевского</a:t>
            </a: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  <a:t> района Курской области</a:t>
            </a:r>
          </a:p>
        </p:txBody>
      </p:sp>
      <p:graphicFrame>
        <p:nvGraphicFramePr>
          <p:cNvPr id="138064" name="Group 84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61306400"/>
              </p:ext>
            </p:extLst>
          </p:nvPr>
        </p:nvGraphicFramePr>
        <p:xfrm>
          <a:off x="214315" y="214313"/>
          <a:ext cx="8775853" cy="5946703"/>
        </p:xfrm>
        <a:graphic>
          <a:graphicData uri="http://schemas.openxmlformats.org/drawingml/2006/table">
            <a:tbl>
              <a:tblPr/>
              <a:tblGrid>
                <a:gridCol w="42075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16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8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26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459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667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5654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590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01237">
                <a:tc gridSpan="8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7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4797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2022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(отчет)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2023г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ru-RU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ожид</a:t>
                      </a: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Базовый вариант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2024г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2025г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2026г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52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отгруженных товаров собственного производства,                     выполненных работ и  услуг в действующих ценах каждого  года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107,3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119,3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126,4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134,2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реализации  сельскохозяйственной продукции собственного производства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2176,8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2466,2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2751,2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2999,1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3287,0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 инвестиций в основной капитал , в действующих ценах каждого  года (млн. 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169,6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170,4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Фонд оплаты труда (без  занятых индивидуальной трудовой  деятельностью)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969,5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1058,0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1125,2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1192,1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1260,7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685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Среднемесячная заработная плата  одного работающего, руб.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32938,9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36004,5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38345,9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40673,8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43007,5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Численность занятых в экономике (без  фермеров и занятых индивидуальной трудовой  деятельностью) чел.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2453,0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2449,0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платных услуг населению в  действующих ценах каждого года (млн. 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139,9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148,9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0619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Оборот розничной торговли в  действующих ценах  каждого года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287,1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406,3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431,8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7591" y="6283841"/>
            <a:ext cx="63051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854971774"/>
              </p:ext>
            </p:extLst>
          </p:nvPr>
        </p:nvGraphicFramePr>
        <p:xfrm>
          <a:off x="439479" y="461675"/>
          <a:ext cx="8364280" cy="486621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723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96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01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83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152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0575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ДОХОДЫ, ВСЕГО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522 540,1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474 945,9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466 654,0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и </a:t>
                      </a:r>
                      <a:r>
                        <a:rPr lang="ru-RU" sz="800" b="1" i="1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НЕНАЛОГОВЫЕ </a:t>
                      </a:r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172 822,9</a:t>
                      </a:r>
                    </a:p>
                    <a:p>
                      <a:pPr marL="0" algn="ctr" defTabSz="790844" rtl="0" eaLnBrk="1" latinLnBrk="0" hangingPunct="1"/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i="1" dirty="0" smtClean="0">
                          <a:latin typeface="Arial" pitchFamily="34" charset="0"/>
                          <a:cs typeface="Arial" pitchFamily="34" charset="0"/>
                        </a:rPr>
                        <a:t>32,9</a:t>
                      </a:r>
                      <a:endParaRPr lang="ru-RU" sz="8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168 198,6</a:t>
                      </a:r>
                    </a:p>
                    <a:p>
                      <a:pPr algn="ctr"/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177 125,7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37,9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361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 на доходы физических лиц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129 263,9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124 125,3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26,1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132 440,6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28,4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9724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Акцизы по подакцизным товарам (продукции), производимым на территории РФ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12 414,9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12 814,5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12 905,9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7031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969,9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1046,1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1126,8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1372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Единый сельскохозяйственный налог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3 906,7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4 070,7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4 237,6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1 361,6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1361,6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1361,6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6607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ГОСУДАРСТВЕННАЯ ПОШЛИНА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1461,8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1461,8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1461,8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31985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2,9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3,2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3,3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14439" y="255183"/>
            <a:ext cx="13672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тыс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.рублей</a:t>
            </a:r>
          </a:p>
        </p:txBody>
      </p:sp>
      <p:sp>
        <p:nvSpPr>
          <p:cNvPr id="130052" name="AutoShape 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4" name="AutoShape 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6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" y="3"/>
            <a:ext cx="93056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СВЕДЕНИЯ О ПЛАНИРУЕМЫХ ПОСТУПЛЕНИЯХ </a:t>
            </a:r>
            <a:b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БЮДЖЕТ МУНИЦИПАЛЬНОГО РАЙОНА «СОЛНЦЕВСКИЙ  РАЙОН» </a:t>
            </a:r>
            <a:r>
              <a:rPr lang="en-US" sz="1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[1]</a:t>
            </a:r>
            <a:endParaRPr lang="ru-RU" sz="1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8449342" y="6858002"/>
            <a:ext cx="283535" cy="3428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713" y="5621572"/>
            <a:ext cx="6484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418138564"/>
              </p:ext>
            </p:extLst>
          </p:nvPr>
        </p:nvGraphicFramePr>
        <p:xfrm>
          <a:off x="185052" y="845821"/>
          <a:ext cx="8561999" cy="385908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189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9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7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49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23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99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3495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14599">
                <a:tc>
                  <a:txBody>
                    <a:bodyPr/>
                    <a:lstStyle/>
                    <a:p>
                      <a:pPr algn="ctr"/>
                      <a:r>
                        <a:rPr lang="ru-RU" sz="6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600" b="1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6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0954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ПЛАТЕЖИ ПРИ ПОЛЬЗОВАНИИ ПРИРОДНЫМИ РЕСУРСАМИ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0388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ОКАЗАНИЯ ПЛАТНЫХ УСЛУГ </a:t>
                      </a:r>
                      <a:r>
                        <a:rPr lang="ru-RU" sz="800" b="1" i="1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КОМПЕНСАЦИИ ЗАТРАТ ГОСУДАРСТВА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486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25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ШТРАФЫ, САНКЦИИ, ВОЗМЕЩЕНИЕ УЩЕРБА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730,1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888,7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1100,1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2389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344,4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8022">
                <a:tc>
                  <a:txBody>
                    <a:bodyPr/>
                    <a:lstStyle/>
                    <a:p>
                      <a:pPr marL="0" marR="0" indent="0" algn="l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БЕЗВОЗМЕЗДНЫЕ ПОСТУПЛЕНИЯ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349</a:t>
                      </a:r>
                      <a:r>
                        <a:rPr lang="ru-RU" sz="800" b="1" baseline="0" dirty="0" smtClean="0">
                          <a:latin typeface="Arial" pitchFamily="34" charset="0"/>
                          <a:cs typeface="Arial" pitchFamily="34" charset="0"/>
                        </a:rPr>
                        <a:t> 717,2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66,9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306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747,4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64,6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289</a:t>
                      </a:r>
                      <a:r>
                        <a:rPr lang="ru-RU" sz="800" b="1" baseline="0" dirty="0" smtClean="0">
                          <a:latin typeface="Arial" pitchFamily="34" charset="0"/>
                          <a:cs typeface="Arial" pitchFamily="34" charset="0"/>
                        </a:rPr>
                        <a:t> 528,3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62,0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964884" y="548687"/>
            <a:ext cx="1248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тыс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.рублей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СВЕДЕНИЯ О ПЛАНИРУЕМЫХ ПОСТУПЛЕНИЯХ </a:t>
            </a:r>
            <a:b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БЮДЖЕТ МУНИЦИПРАЛЬНОГО РАЙОНА «СОЛНЦЕВСКИЙ  РАЙОН» 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733" y="5033174"/>
            <a:ext cx="6651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6226"/>
            <a:ext cx="4562475" cy="534657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параметры  бюджета 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6409427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Проект. 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</a:p>
            <a:p>
              <a:pPr lvl="0">
                <a:spcBef>
                  <a:spcPct val="0"/>
                </a:spcBef>
                <a:defRPr/>
              </a:pPr>
              <a:endParaRPr kumimoji="0" lang="ru-RU" sz="9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xmlns="" val="1484617417"/>
              </p:ext>
            </p:extLst>
          </p:nvPr>
        </p:nvGraphicFramePr>
        <p:xfrm>
          <a:off x="-379562" y="776377"/>
          <a:ext cx="5477772" cy="256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3258090"/>
            <a:ext cx="4562475" cy="528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Структура налоговых и неналоговых доходов  бюджета в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году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xmlns="" val="1473669510"/>
              </p:ext>
            </p:extLst>
          </p:nvPr>
        </p:nvGraphicFramePr>
        <p:xfrm>
          <a:off x="0" y="3458819"/>
          <a:ext cx="4494363" cy="2838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Заголовок 1"/>
          <p:cNvSpPr txBox="1">
            <a:spLocks/>
          </p:cNvSpPr>
          <p:nvPr/>
        </p:nvSpPr>
        <p:spPr>
          <a:xfrm>
            <a:off x="4572000" y="282544"/>
            <a:ext cx="4572000" cy="761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Структура безвозмездных поступлений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ea typeface="+mj-ea"/>
                <a:cs typeface="Arial" pitchFamily="34" charset="0"/>
              </a:rPr>
              <a:t> в 2024 году</a:t>
            </a:r>
            <a:endParaRPr kumimoji="0" lang="ru-RU" sz="1400" b="1" i="0" u="none" strike="noStrike" kern="1200" cap="none" spc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xmlns="" val="247724085"/>
              </p:ext>
            </p:extLst>
          </p:nvPr>
        </p:nvGraphicFramePr>
        <p:xfrm>
          <a:off x="4850296" y="785004"/>
          <a:ext cx="4293704" cy="5615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937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Оказание финансовой помощи местным бюджетам в 2023-2025 гг.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2337824"/>
              </p:ext>
            </p:extLst>
          </p:nvPr>
        </p:nvGraphicFramePr>
        <p:xfrm>
          <a:off x="323850" y="1095378"/>
          <a:ext cx="8229600" cy="4449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50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м/о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2024г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2025г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2026г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0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п.Солнцево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1 667 556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1 428 016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1 334 044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Бунинский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644 978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559 424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515 983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7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Зуевский 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1 542 496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1 320 659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1 233 996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Ивановский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1 473 621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1 259 944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1 178 897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Старолещинский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693 764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590 263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555 011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Субботинский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706 678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634 281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565 343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Шумаковский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сельсовет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1 044 593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892 783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835 674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6250" y="762000"/>
            <a:ext cx="8248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Дотация на выравнивание бюджетной обеспеченности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51" y="5934670"/>
            <a:ext cx="7105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Проект. 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13897</TotalTime>
  <Words>2537</Words>
  <Application>Microsoft Office PowerPoint</Application>
  <PresentationFormat>Экран (4:3)</PresentationFormat>
  <Paragraphs>570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Структура бюджета для граждан:</vt:lpstr>
      <vt:lpstr>Административно-территориальное устройство Солнцевского  района</vt:lpstr>
      <vt:lpstr>Основные вопросы о бюджете</vt:lpstr>
      <vt:lpstr>Основные показатели социально-экономического развития  Солнцевского района Курской области</vt:lpstr>
      <vt:lpstr>Слайд 6</vt:lpstr>
      <vt:lpstr>Слайд 7</vt:lpstr>
      <vt:lpstr>Основные параметры  бюджета </vt:lpstr>
      <vt:lpstr>Оказание финансовой помощи местным бюджетам в 2023-2025 гг.</vt:lpstr>
      <vt:lpstr>СТРУКТУРА РАСХОДОВ МУНИЦИПАЛЬНОГО РАЙОНА «СОЛНЦЕВСКИЙ  РАЙОН» [1]  </vt:lpstr>
      <vt:lpstr>[2] </vt:lpstr>
      <vt:lpstr>Программная структура расходов муниципального района «Солнцевский  район»</vt:lpstr>
      <vt:lpstr>Сведения о планируемом предельном объеме муниципального долга  на 2024-2026гг.</vt:lpstr>
      <vt:lpstr>Слайд 14</vt:lpstr>
      <vt:lpstr>Проекты «Народный бюджет» в муниципальном районе «Солнцевский  район»             на 2024 год</vt:lpstr>
      <vt:lpstr>ДОПОЛНИТЕЛЬНАЯ  ИНФОРМАЦИЯ</vt:lpstr>
      <vt:lpstr>Информация подготовлена управлением  финансов администрации Солнцевского  района  Контактная информация:</vt:lpstr>
      <vt:lpstr>Источники размещения информации о бюджете муниципального  района «Солнцевский  район»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Анна И. Митрохина</dc:creator>
  <cp:lastModifiedBy>Comp-3</cp:lastModifiedBy>
  <cp:revision>1778</cp:revision>
  <cp:lastPrinted>2024-02-08T09:46:17Z</cp:lastPrinted>
  <dcterms:created xsi:type="dcterms:W3CDTF">2019-08-13T14:01:01Z</dcterms:created>
  <dcterms:modified xsi:type="dcterms:W3CDTF">2024-02-08T10:07:20Z</dcterms:modified>
</cp:coreProperties>
</file>